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94" r:id="rId4"/>
    <p:sldId id="283" r:id="rId5"/>
    <p:sldId id="295" r:id="rId6"/>
    <p:sldId id="272" r:id="rId7"/>
    <p:sldId id="275" r:id="rId8"/>
    <p:sldId id="257" r:id="rId9"/>
    <p:sldId id="258" r:id="rId10"/>
    <p:sldId id="259" r:id="rId11"/>
    <p:sldId id="260" r:id="rId12"/>
    <p:sldId id="279" r:id="rId13"/>
    <p:sldId id="285" r:id="rId14"/>
    <p:sldId id="268" r:id="rId15"/>
    <p:sldId id="266" r:id="rId16"/>
    <p:sldId id="261" r:id="rId17"/>
    <p:sldId id="286" r:id="rId18"/>
    <p:sldId id="262" r:id="rId19"/>
    <p:sldId id="267" r:id="rId20"/>
    <p:sldId id="287" r:id="rId21"/>
    <p:sldId id="290" r:id="rId22"/>
    <p:sldId id="296" r:id="rId23"/>
    <p:sldId id="291"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08"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9446C01-BF22-4A0E-B77D-B53EE95F779E}" type="datetimeFigureOut">
              <a:rPr lang="fr-FR" smtClean="0"/>
              <a:pPr/>
              <a:t>12/05/2023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7963CE-5144-4F62-9653-66A4C6CDCE1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446C01-BF22-4A0E-B77D-B53EE95F779E}" type="datetimeFigureOut">
              <a:rPr lang="fr-FR" smtClean="0"/>
              <a:pPr/>
              <a:t>12/05/2023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7963CE-5144-4F62-9653-66A4C6CDCE1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446C01-BF22-4A0E-B77D-B53EE95F779E}" type="datetimeFigureOut">
              <a:rPr lang="fr-FR" smtClean="0"/>
              <a:pPr/>
              <a:t>12/05/2023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7963CE-5144-4F62-9653-66A4C6CDCE1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446C01-BF22-4A0E-B77D-B53EE95F779E}" type="datetimeFigureOut">
              <a:rPr lang="fr-FR" smtClean="0"/>
              <a:pPr/>
              <a:t>12/05/2023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7963CE-5144-4F62-9653-66A4C6CDCE1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9446C01-BF22-4A0E-B77D-B53EE95F779E}" type="datetimeFigureOut">
              <a:rPr lang="fr-FR" smtClean="0"/>
              <a:pPr/>
              <a:t>12/05/2023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7963CE-5144-4F62-9653-66A4C6CDCE1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9446C01-BF22-4A0E-B77D-B53EE95F779E}" type="datetimeFigureOut">
              <a:rPr lang="fr-FR" smtClean="0"/>
              <a:pPr/>
              <a:t>12/05/2023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7963CE-5144-4F62-9653-66A4C6CDCE1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9446C01-BF22-4A0E-B77D-B53EE95F779E}" type="datetimeFigureOut">
              <a:rPr lang="fr-FR" smtClean="0"/>
              <a:pPr/>
              <a:t>12/05/2023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37963CE-5144-4F62-9653-66A4C6CDCE1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9446C01-BF22-4A0E-B77D-B53EE95F779E}" type="datetimeFigureOut">
              <a:rPr lang="fr-FR" smtClean="0"/>
              <a:pPr/>
              <a:t>12/05/2023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37963CE-5144-4F62-9653-66A4C6CDCE1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9446C01-BF22-4A0E-B77D-B53EE95F779E}" type="datetimeFigureOut">
              <a:rPr lang="fr-FR" smtClean="0"/>
              <a:pPr/>
              <a:t>12/05/2023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37963CE-5144-4F62-9653-66A4C6CDCE1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9446C01-BF22-4A0E-B77D-B53EE95F779E}" type="datetimeFigureOut">
              <a:rPr lang="fr-FR" smtClean="0"/>
              <a:pPr/>
              <a:t>12/05/2023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7963CE-5144-4F62-9653-66A4C6CDCE1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9446C01-BF22-4A0E-B77D-B53EE95F779E}" type="datetimeFigureOut">
              <a:rPr lang="fr-FR" smtClean="0"/>
              <a:pPr/>
              <a:t>12/05/2023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7963CE-5144-4F62-9653-66A4C6CDCE1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46C01-BF22-4A0E-B77D-B53EE95F779E}" type="datetimeFigureOut">
              <a:rPr lang="fr-FR" smtClean="0"/>
              <a:pPr/>
              <a:t>12/05/2023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963CE-5144-4F62-9653-66A4C6CDCE1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0.pn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jpeg"/><Relationship Id="rId7" Type="http://schemas.openxmlformats.org/officeDocument/2006/relationships/image" Target="../media/image30.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3.png"/><Relationship Id="rId4" Type="http://schemas.openxmlformats.org/officeDocument/2006/relationships/image" Target="../media/image36.png"/><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jpeg"/><Relationship Id="rId7" Type="http://schemas.openxmlformats.org/officeDocument/2006/relationships/image" Target="../media/image30.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3.png"/><Relationship Id="rId4" Type="http://schemas.openxmlformats.org/officeDocument/2006/relationships/image" Target="../media/image36.png"/><Relationship Id="rId9"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3.png"/><Relationship Id="rId3" Type="http://schemas.openxmlformats.org/officeDocument/2006/relationships/image" Target="../media/image32.jpeg"/><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29.jpe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openxmlformats.org/officeDocument/2006/relationships/image" Target="../media/image15.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14.png"/><Relationship Id="rId15" Type="http://schemas.openxmlformats.org/officeDocument/2006/relationships/image" Target="../media/image18.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9.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5.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jpe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7F8C75B-07D5-47E3-9B60-C218A4B667A9}" type="slidenum">
              <a:rPr lang="fr-FR" smtClean="0"/>
              <a:pPr/>
              <a:t>1</a:t>
            </a:fld>
            <a:endParaRPr lang="fr-FR"/>
          </a:p>
        </p:txBody>
      </p:sp>
      <p:sp>
        <p:nvSpPr>
          <p:cNvPr id="3" name="Rectangle 2"/>
          <p:cNvSpPr/>
          <p:nvPr/>
        </p:nvSpPr>
        <p:spPr>
          <a:xfrm>
            <a:off x="2024844" y="3075057"/>
            <a:ext cx="5094312" cy="707886"/>
          </a:xfrm>
          <a:prstGeom prst="rect">
            <a:avLst/>
          </a:prstGeom>
        </p:spPr>
        <p:txBody>
          <a:bodyPr wrap="square" anchor="ctr" anchorCtr="0">
            <a:spAutoFit/>
          </a:bodyPr>
          <a:lstStyle/>
          <a:p>
            <a:pPr algn="ctr">
              <a:lnSpc>
                <a:spcPct val="200000"/>
              </a:lnSpc>
              <a:spcAft>
                <a:spcPts val="1200"/>
              </a:spcAft>
            </a:pPr>
            <a:r>
              <a:rPr lang="fr-FR" sz="2000" b="1" u="sng" cap="all" dirty="0" smtClean="0"/>
              <a:t>La Régie vidéo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254"/>
          <p:cNvGrpSpPr/>
          <p:nvPr/>
        </p:nvGrpSpPr>
        <p:grpSpPr>
          <a:xfrm>
            <a:off x="2123728" y="1844824"/>
            <a:ext cx="432048" cy="1916738"/>
            <a:chOff x="2123728" y="1844824"/>
            <a:chExt cx="432048" cy="1916738"/>
          </a:xfrm>
        </p:grpSpPr>
        <p:cxnSp>
          <p:nvCxnSpPr>
            <p:cNvPr id="46" name="Connecteur droit 45"/>
            <p:cNvCxnSpPr/>
            <p:nvPr/>
          </p:nvCxnSpPr>
          <p:spPr>
            <a:xfrm flipV="1">
              <a:off x="2339752" y="1844824"/>
              <a:ext cx="0" cy="1916738"/>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2123728" y="2492896"/>
              <a:ext cx="432048" cy="215444"/>
            </a:xfrm>
            <a:prstGeom prst="rect">
              <a:avLst/>
            </a:prstGeom>
            <a:solidFill>
              <a:schemeClr val="bg1"/>
            </a:solidFill>
            <a:ln>
              <a:solidFill>
                <a:srgbClr val="FF0000"/>
              </a:solidFill>
            </a:ln>
          </p:spPr>
          <p:txBody>
            <a:bodyPr wrap="square" rtlCol="0">
              <a:spAutoFit/>
            </a:bodyPr>
            <a:lstStyle/>
            <a:p>
              <a:r>
                <a:rPr lang="fr-FR" sz="800" b="1" dirty="0" err="1" smtClean="0"/>
                <a:t>Conv</a:t>
              </a:r>
              <a:r>
                <a:rPr lang="fr-FR" sz="800" b="1" dirty="0" smtClean="0"/>
                <a:t>.</a:t>
              </a:r>
              <a:endParaRPr lang="fr-FR" sz="800" b="1" dirty="0"/>
            </a:p>
          </p:txBody>
        </p:sp>
      </p:grpSp>
      <p:sp>
        <p:nvSpPr>
          <p:cNvPr id="84" name="Forme libre 83"/>
          <p:cNvSpPr/>
          <p:nvPr/>
        </p:nvSpPr>
        <p:spPr>
          <a:xfrm>
            <a:off x="3313747" y="4266039"/>
            <a:ext cx="1658470" cy="268942"/>
          </a:xfrm>
          <a:custGeom>
            <a:avLst/>
            <a:gdLst>
              <a:gd name="connsiteX0" fmla="*/ 0 w 1658470"/>
              <a:gd name="connsiteY0" fmla="*/ 234577 h 268942"/>
              <a:gd name="connsiteX1" fmla="*/ 439270 w 1658470"/>
              <a:gd name="connsiteY1" fmla="*/ 55283 h 268942"/>
              <a:gd name="connsiteX2" fmla="*/ 824752 w 1658470"/>
              <a:gd name="connsiteY2" fmla="*/ 261471 h 268942"/>
              <a:gd name="connsiteX3" fmla="*/ 1272988 w 1658470"/>
              <a:gd name="connsiteY3" fmla="*/ 10459 h 268942"/>
              <a:gd name="connsiteX4" fmla="*/ 1658470 w 1658470"/>
              <a:gd name="connsiteY4" fmla="*/ 198718 h 268942"/>
              <a:gd name="connsiteX5" fmla="*/ 1658470 w 1658470"/>
              <a:gd name="connsiteY5" fmla="*/ 198718 h 268942"/>
              <a:gd name="connsiteX6" fmla="*/ 1658470 w 1658470"/>
              <a:gd name="connsiteY6" fmla="*/ 198718 h 26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8470" h="268942">
                <a:moveTo>
                  <a:pt x="0" y="234577"/>
                </a:moveTo>
                <a:cubicBezTo>
                  <a:pt x="150905" y="142689"/>
                  <a:pt x="301811" y="50801"/>
                  <a:pt x="439270" y="55283"/>
                </a:cubicBezTo>
                <a:cubicBezTo>
                  <a:pt x="576729" y="59765"/>
                  <a:pt x="685799" y="268942"/>
                  <a:pt x="824752" y="261471"/>
                </a:cubicBezTo>
                <a:cubicBezTo>
                  <a:pt x="963705" y="254000"/>
                  <a:pt x="1134035" y="20918"/>
                  <a:pt x="1272988" y="10459"/>
                </a:cubicBezTo>
                <a:cubicBezTo>
                  <a:pt x="1411941" y="0"/>
                  <a:pt x="1658470" y="198718"/>
                  <a:pt x="1658470" y="198718"/>
                </a:cubicBezTo>
                <a:lnTo>
                  <a:pt x="1658470" y="198718"/>
                </a:lnTo>
                <a:lnTo>
                  <a:pt x="1658470" y="198718"/>
                </a:lnTo>
              </a:path>
            </a:pathLst>
          </a:custGeom>
          <a:ln w="1016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60" name="Picture 3"/>
          <p:cNvPicPr>
            <a:picLocks noChangeAspect="1" noChangeArrowheads="1"/>
          </p:cNvPicPr>
          <p:nvPr/>
        </p:nvPicPr>
        <p:blipFill>
          <a:blip r:embed="rId2" cstate="print"/>
          <a:srcRect/>
          <a:stretch>
            <a:fillRect/>
          </a:stretch>
        </p:blipFill>
        <p:spPr bwMode="auto">
          <a:xfrm>
            <a:off x="4932040" y="3789040"/>
            <a:ext cx="1033200" cy="899785"/>
          </a:xfrm>
          <a:prstGeom prst="rect">
            <a:avLst/>
          </a:prstGeom>
          <a:noFill/>
          <a:ln w="9525">
            <a:noFill/>
            <a:miter lim="800000"/>
            <a:headEnd/>
            <a:tailEnd/>
          </a:ln>
          <a:effectLst/>
        </p:spPr>
      </p:pic>
      <p:sp>
        <p:nvSpPr>
          <p:cNvPr id="61" name="Rectangle 60"/>
          <p:cNvSpPr/>
          <p:nvPr/>
        </p:nvSpPr>
        <p:spPr>
          <a:xfrm>
            <a:off x="5868144" y="3789040"/>
            <a:ext cx="7200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5" name="Connecteur droit 64"/>
          <p:cNvCxnSpPr/>
          <p:nvPr/>
        </p:nvCxnSpPr>
        <p:spPr>
          <a:xfrm>
            <a:off x="5940152" y="4437112"/>
            <a:ext cx="2052228" cy="20348"/>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a:off x="2843808" y="4509120"/>
            <a:ext cx="392741" cy="2450"/>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805363" y="404664"/>
            <a:ext cx="7533274" cy="369332"/>
          </a:xfrm>
          <a:prstGeom prst="rect">
            <a:avLst/>
          </a:prstGeom>
          <a:noFill/>
          <a:ln>
            <a:solidFill>
              <a:schemeClr val="tx1"/>
            </a:solidFill>
          </a:ln>
        </p:spPr>
        <p:txBody>
          <a:bodyPr wrap="square" rtlCol="0">
            <a:spAutoFit/>
          </a:bodyPr>
          <a:lstStyle/>
          <a:p>
            <a:pPr algn="ctr"/>
            <a:r>
              <a:rPr lang="fr-FR" b="1" cap="all" dirty="0" smtClean="0"/>
              <a:t>1- streaming de la régie vers la box internet </a:t>
            </a:r>
            <a:endParaRPr lang="fr-FR" b="1" u="sng" cap="all" dirty="0" smtClean="0"/>
          </a:p>
        </p:txBody>
      </p:sp>
      <p:pic>
        <p:nvPicPr>
          <p:cNvPr id="4" name="Image 3" descr="Camera.jpg"/>
          <p:cNvPicPr>
            <a:picLocks noChangeAspect="1"/>
          </p:cNvPicPr>
          <p:nvPr/>
        </p:nvPicPr>
        <p:blipFill>
          <a:blip r:embed="rId3" cstate="print"/>
          <a:stretch>
            <a:fillRect/>
          </a:stretch>
        </p:blipFill>
        <p:spPr>
          <a:xfrm>
            <a:off x="539552" y="3789040"/>
            <a:ext cx="792088" cy="554328"/>
          </a:xfrm>
          <a:prstGeom prst="rect">
            <a:avLst/>
          </a:prstGeom>
        </p:spPr>
      </p:pic>
      <p:cxnSp>
        <p:nvCxnSpPr>
          <p:cNvPr id="40" name="Connecteur droit 39"/>
          <p:cNvCxnSpPr/>
          <p:nvPr/>
        </p:nvCxnSpPr>
        <p:spPr>
          <a:xfrm>
            <a:off x="1344706" y="4069976"/>
            <a:ext cx="779929" cy="8965"/>
          </a:xfrm>
          <a:prstGeom prst="line">
            <a:avLst/>
          </a:prstGeom>
          <a:ln w="38100" cmpd="sng">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2339752" y="1843826"/>
            <a:ext cx="283586" cy="998"/>
          </a:xfrm>
          <a:prstGeom prst="line">
            <a:avLst/>
          </a:prstGeom>
          <a:ln w="38100" cmpd="sng">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61" name="Connecteur droit 260"/>
          <p:cNvCxnSpPr/>
          <p:nvPr/>
        </p:nvCxnSpPr>
        <p:spPr>
          <a:xfrm flipH="1">
            <a:off x="3258009" y="2097741"/>
            <a:ext cx="14109" cy="1737574"/>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2771800" y="4005064"/>
            <a:ext cx="392741" cy="2450"/>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2123728" y="4365104"/>
            <a:ext cx="720000" cy="252000"/>
          </a:xfrm>
          <a:prstGeom prst="rect">
            <a:avLst/>
          </a:prstGeom>
          <a:solidFill>
            <a:schemeClr val="bg1"/>
          </a:solidFill>
          <a:ln>
            <a:solidFill>
              <a:schemeClr val="tx1"/>
            </a:solidFill>
          </a:ln>
        </p:spPr>
        <p:txBody>
          <a:bodyPr wrap="square" rtlCol="0">
            <a:spAutoFit/>
          </a:bodyPr>
          <a:lstStyle/>
          <a:p>
            <a:pPr algn="ctr"/>
            <a:r>
              <a:rPr lang="fr-FR" sz="1000" b="1" cap="all" dirty="0" smtClean="0"/>
              <a:t>ENREG</a:t>
            </a:r>
            <a:endParaRPr lang="fr-FR" sz="1000" b="1" u="sng" cap="all" dirty="0" smtClean="0"/>
          </a:p>
        </p:txBody>
      </p:sp>
      <p:grpSp>
        <p:nvGrpSpPr>
          <p:cNvPr id="7" name="Groupe 72"/>
          <p:cNvGrpSpPr/>
          <p:nvPr/>
        </p:nvGrpSpPr>
        <p:grpSpPr>
          <a:xfrm>
            <a:off x="7812360" y="4005064"/>
            <a:ext cx="1032472" cy="1008112"/>
            <a:chOff x="3131841" y="4293097"/>
            <a:chExt cx="1032472" cy="1008112"/>
          </a:xfrm>
        </p:grpSpPr>
        <p:pic>
          <p:nvPicPr>
            <p:cNvPr id="1026" name="Picture 2"/>
            <p:cNvPicPr>
              <a:picLocks noChangeAspect="1" noChangeArrowheads="1"/>
            </p:cNvPicPr>
            <p:nvPr/>
          </p:nvPicPr>
          <p:blipFill>
            <a:blip r:embed="rId4" cstate="print"/>
            <a:srcRect/>
            <a:stretch>
              <a:fillRect/>
            </a:stretch>
          </p:blipFill>
          <p:spPr bwMode="auto">
            <a:xfrm>
              <a:off x="3131841" y="4293097"/>
              <a:ext cx="1032472" cy="1008112"/>
            </a:xfrm>
            <a:prstGeom prst="rect">
              <a:avLst/>
            </a:prstGeom>
            <a:noFill/>
            <a:ln w="9525">
              <a:noFill/>
              <a:miter lim="800000"/>
              <a:headEnd/>
              <a:tailEnd/>
            </a:ln>
            <a:effectLst/>
          </p:spPr>
        </p:pic>
        <p:pic>
          <p:nvPicPr>
            <p:cNvPr id="82" name="Picture 2"/>
            <p:cNvPicPr>
              <a:picLocks noChangeAspect="1" noChangeArrowheads="1"/>
            </p:cNvPicPr>
            <p:nvPr/>
          </p:nvPicPr>
          <p:blipFill>
            <a:blip r:embed="rId5" cstate="print"/>
            <a:srcRect/>
            <a:stretch>
              <a:fillRect/>
            </a:stretch>
          </p:blipFill>
          <p:spPr bwMode="auto">
            <a:xfrm>
              <a:off x="3397944" y="4617133"/>
              <a:ext cx="500266" cy="360040"/>
            </a:xfrm>
            <a:prstGeom prst="rect">
              <a:avLst/>
            </a:prstGeom>
            <a:noFill/>
            <a:ln w="9525">
              <a:noFill/>
              <a:miter lim="800000"/>
              <a:headEnd/>
              <a:tailEnd/>
            </a:ln>
            <a:effectLst/>
          </p:spPr>
        </p:pic>
      </p:grpSp>
      <p:cxnSp>
        <p:nvCxnSpPr>
          <p:cNvPr id="47" name="Connecteur droit 46"/>
          <p:cNvCxnSpPr/>
          <p:nvPr/>
        </p:nvCxnSpPr>
        <p:spPr>
          <a:xfrm>
            <a:off x="2771800" y="4941168"/>
            <a:ext cx="392741" cy="2450"/>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2123728" y="4797152"/>
            <a:ext cx="720000" cy="252000"/>
          </a:xfrm>
          <a:prstGeom prst="rect">
            <a:avLst/>
          </a:prstGeom>
          <a:solidFill>
            <a:schemeClr val="bg1"/>
          </a:solidFill>
          <a:ln>
            <a:solidFill>
              <a:schemeClr val="tx1"/>
            </a:solidFill>
          </a:ln>
        </p:spPr>
        <p:txBody>
          <a:bodyPr wrap="square" rtlCol="0">
            <a:spAutoFit/>
          </a:bodyPr>
          <a:lstStyle/>
          <a:p>
            <a:pPr algn="ctr"/>
            <a:r>
              <a:rPr lang="fr-FR" sz="1000" b="1" cap="all" dirty="0" smtClean="0"/>
              <a:t>PANEL</a:t>
            </a:r>
            <a:endParaRPr lang="fr-FR" sz="1000" b="1" u="sng" cap="all" dirty="0" smtClean="0"/>
          </a:p>
        </p:txBody>
      </p:sp>
      <p:grpSp>
        <p:nvGrpSpPr>
          <p:cNvPr id="8" name="Groupe 94"/>
          <p:cNvGrpSpPr/>
          <p:nvPr/>
        </p:nvGrpSpPr>
        <p:grpSpPr>
          <a:xfrm>
            <a:off x="2627784" y="1628800"/>
            <a:ext cx="1147427" cy="504056"/>
            <a:chOff x="3923928" y="2132856"/>
            <a:chExt cx="1147427" cy="504056"/>
          </a:xfrm>
        </p:grpSpPr>
        <p:grpSp>
          <p:nvGrpSpPr>
            <p:cNvPr id="9" name="Groupe 64"/>
            <p:cNvGrpSpPr>
              <a:grpSpLocks noChangeAspect="1"/>
            </p:cNvGrpSpPr>
            <p:nvPr/>
          </p:nvGrpSpPr>
          <p:grpSpPr>
            <a:xfrm>
              <a:off x="4139952" y="2132856"/>
              <a:ext cx="931403" cy="504056"/>
              <a:chOff x="7020272" y="2780928"/>
              <a:chExt cx="1584176" cy="857319"/>
            </a:xfrm>
          </p:grpSpPr>
          <p:pic>
            <p:nvPicPr>
              <p:cNvPr id="14" name="Image 13" descr="ATEM PC.jpg"/>
              <p:cNvPicPr>
                <a:picLocks noChangeAspect="1"/>
              </p:cNvPicPr>
              <p:nvPr/>
            </p:nvPicPr>
            <p:blipFill>
              <a:blip r:embed="rId6" cstate="print"/>
              <a:stretch>
                <a:fillRect/>
              </a:stretch>
            </p:blipFill>
            <p:spPr>
              <a:xfrm>
                <a:off x="7020272" y="2780928"/>
                <a:ext cx="1584176" cy="857319"/>
              </a:xfrm>
              <a:prstGeom prst="rect">
                <a:avLst/>
              </a:prstGeom>
            </p:spPr>
          </p:pic>
          <p:pic>
            <p:nvPicPr>
              <p:cNvPr id="15" name="Image 14" descr="OBS.jpg"/>
              <p:cNvPicPr>
                <a:picLocks noChangeAspect="1"/>
              </p:cNvPicPr>
              <p:nvPr/>
            </p:nvPicPr>
            <p:blipFill>
              <a:blip r:embed="rId7" cstate="print"/>
              <a:stretch>
                <a:fillRect/>
              </a:stretch>
            </p:blipFill>
            <p:spPr>
              <a:xfrm>
                <a:off x="7236296" y="2852936"/>
                <a:ext cx="1152128" cy="648072"/>
              </a:xfrm>
              <a:prstGeom prst="rect">
                <a:avLst/>
              </a:prstGeom>
            </p:spPr>
          </p:pic>
        </p:grpSp>
        <p:sp>
          <p:nvSpPr>
            <p:cNvPr id="102" name="ZoneTexte 101"/>
            <p:cNvSpPr txBox="1"/>
            <p:nvPr/>
          </p:nvSpPr>
          <p:spPr>
            <a:xfrm>
              <a:off x="3923928" y="2204864"/>
              <a:ext cx="360040" cy="216000"/>
            </a:xfrm>
            <a:prstGeom prst="rect">
              <a:avLst/>
            </a:prstGeom>
            <a:noFill/>
            <a:ln>
              <a:solidFill>
                <a:schemeClr val="tx1"/>
              </a:solidFill>
            </a:ln>
          </p:spPr>
          <p:txBody>
            <a:bodyPr wrap="square" rtlCol="0">
              <a:spAutoFit/>
            </a:bodyPr>
            <a:lstStyle/>
            <a:p>
              <a:pPr algn="ctr"/>
              <a:r>
                <a:rPr lang="fr-FR" sz="800" b="1" cap="all" dirty="0" smtClean="0"/>
                <a:t>USB</a:t>
              </a:r>
              <a:endParaRPr lang="fr-FR" sz="800" b="1" u="sng" cap="all" dirty="0" smtClean="0"/>
            </a:p>
          </p:txBody>
        </p:sp>
      </p:grpSp>
      <p:sp>
        <p:nvSpPr>
          <p:cNvPr id="248" name="ZoneTexte 247"/>
          <p:cNvSpPr txBox="1"/>
          <p:nvPr/>
        </p:nvSpPr>
        <p:spPr>
          <a:xfrm>
            <a:off x="3131840" y="3825044"/>
            <a:ext cx="216024" cy="1169551"/>
          </a:xfrm>
          <a:prstGeom prst="rect">
            <a:avLst/>
          </a:prstGeom>
          <a:solidFill>
            <a:schemeClr val="bg1"/>
          </a:solidFill>
          <a:ln>
            <a:solidFill>
              <a:schemeClr val="tx1"/>
            </a:solidFill>
          </a:ln>
        </p:spPr>
        <p:txBody>
          <a:bodyPr wrap="square" rtlCol="0">
            <a:spAutoFit/>
          </a:bodyPr>
          <a:lstStyle/>
          <a:p>
            <a:pPr algn="ctr"/>
            <a:r>
              <a:rPr lang="fr-FR" sz="1000" b="1" cap="all" dirty="0" smtClean="0"/>
              <a:t>routeur</a:t>
            </a:r>
            <a:endParaRPr lang="fr-FR" sz="1000" b="1" u="sng" cap="all" dirty="0" smtClean="0"/>
          </a:p>
        </p:txBody>
      </p:sp>
      <p:cxnSp>
        <p:nvCxnSpPr>
          <p:cNvPr id="62" name="Connecteur droit 61"/>
          <p:cNvCxnSpPr/>
          <p:nvPr/>
        </p:nvCxnSpPr>
        <p:spPr>
          <a:xfrm flipV="1">
            <a:off x="2339732" y="4149080"/>
            <a:ext cx="40" cy="216024"/>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2123728" y="3933056"/>
            <a:ext cx="720000" cy="252000"/>
          </a:xfrm>
          <a:prstGeom prst="rect">
            <a:avLst/>
          </a:prstGeom>
          <a:solidFill>
            <a:schemeClr val="bg1"/>
          </a:solidFill>
          <a:ln>
            <a:solidFill>
              <a:schemeClr val="tx1"/>
            </a:solidFill>
          </a:ln>
        </p:spPr>
        <p:txBody>
          <a:bodyPr wrap="square" rtlCol="0">
            <a:spAutoFit/>
          </a:bodyPr>
          <a:lstStyle/>
          <a:p>
            <a:pPr algn="ctr"/>
            <a:r>
              <a:rPr lang="fr-FR" sz="1000" b="1" cap="all" dirty="0" smtClean="0"/>
              <a:t>MEL</a:t>
            </a:r>
            <a:endParaRPr lang="fr-FR" sz="1000" b="1" u="sng" cap="all" dirty="0" smtClean="0"/>
          </a:p>
        </p:txBody>
      </p:sp>
      <p:grpSp>
        <p:nvGrpSpPr>
          <p:cNvPr id="10" name="Groupe 91"/>
          <p:cNvGrpSpPr/>
          <p:nvPr/>
        </p:nvGrpSpPr>
        <p:grpSpPr>
          <a:xfrm>
            <a:off x="3263153" y="1916832"/>
            <a:ext cx="12703" cy="2607543"/>
            <a:chOff x="3263153" y="1916832"/>
            <a:chExt cx="12703" cy="2607543"/>
          </a:xfrm>
        </p:grpSpPr>
        <p:cxnSp>
          <p:nvCxnSpPr>
            <p:cNvPr id="86" name="Connecteur droit 85"/>
            <p:cNvCxnSpPr/>
            <p:nvPr/>
          </p:nvCxnSpPr>
          <p:spPr>
            <a:xfrm flipH="1" flipV="1">
              <a:off x="3264370" y="3789042"/>
              <a:ext cx="2705" cy="735333"/>
            </a:xfrm>
            <a:prstGeom prst="line">
              <a:avLst/>
            </a:prstGeom>
            <a:ln w="38100"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flipH="1">
              <a:off x="3263153" y="1916832"/>
              <a:ext cx="12703" cy="1902133"/>
            </a:xfrm>
            <a:prstGeom prst="line">
              <a:avLst/>
            </a:prstGeom>
            <a:ln w="38100">
              <a:solidFill>
                <a:schemeClr val="bg1"/>
              </a:solidFill>
              <a:prstDash val="sysDash"/>
              <a:headEnd type="oval"/>
            </a:ln>
          </p:spPr>
          <p:style>
            <a:lnRef idx="1">
              <a:schemeClr val="accent1"/>
            </a:lnRef>
            <a:fillRef idx="0">
              <a:schemeClr val="accent1"/>
            </a:fillRef>
            <a:effectRef idx="0">
              <a:schemeClr val="accent1"/>
            </a:effectRef>
            <a:fontRef idx="minor">
              <a:schemeClr val="tx1"/>
            </a:fontRef>
          </p:style>
        </p:cxnSp>
      </p:grpSp>
      <p:sp>
        <p:nvSpPr>
          <p:cNvPr id="52" name="Rectangle à coins arrondis 51"/>
          <p:cNvSpPr/>
          <p:nvPr/>
        </p:nvSpPr>
        <p:spPr>
          <a:xfrm>
            <a:off x="1907704" y="1484784"/>
            <a:ext cx="1944216" cy="3960440"/>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2289490" y="5085184"/>
            <a:ext cx="1180644" cy="369332"/>
          </a:xfrm>
          <a:prstGeom prst="rect">
            <a:avLst/>
          </a:prstGeom>
          <a:noFill/>
        </p:spPr>
        <p:txBody>
          <a:bodyPr wrap="none" rtlCol="0">
            <a:spAutoFit/>
          </a:bodyPr>
          <a:lstStyle/>
          <a:p>
            <a:r>
              <a:rPr lang="fr-FR" cap="all" dirty="0" smtClean="0"/>
              <a:t>Régie </a:t>
            </a:r>
            <a:r>
              <a:rPr lang="fr-FR" cap="all" dirty="0" err="1" smtClean="0"/>
              <a:t>tvn</a:t>
            </a:r>
            <a:endParaRPr lang="fr-FR" cap="all" dirty="0"/>
          </a:p>
        </p:txBody>
      </p:sp>
      <p:sp>
        <p:nvSpPr>
          <p:cNvPr id="57" name="Rectangle 56"/>
          <p:cNvSpPr/>
          <p:nvPr/>
        </p:nvSpPr>
        <p:spPr>
          <a:xfrm>
            <a:off x="5868144" y="3861048"/>
            <a:ext cx="7200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Forme libre 76"/>
          <p:cNvSpPr/>
          <p:nvPr/>
        </p:nvSpPr>
        <p:spPr>
          <a:xfrm>
            <a:off x="5076056" y="1124744"/>
            <a:ext cx="3672408" cy="3096344"/>
          </a:xfrm>
          <a:custGeom>
            <a:avLst/>
            <a:gdLst>
              <a:gd name="connsiteX0" fmla="*/ 1909483 w 3648636"/>
              <a:gd name="connsiteY0" fmla="*/ 0 h 3191435"/>
              <a:gd name="connsiteX1" fmla="*/ 0 w 3648636"/>
              <a:gd name="connsiteY1" fmla="*/ 3164541 h 3191435"/>
              <a:gd name="connsiteX2" fmla="*/ 2796989 w 3648636"/>
              <a:gd name="connsiteY2" fmla="*/ 3191435 h 3191435"/>
              <a:gd name="connsiteX3" fmla="*/ 3092824 w 3648636"/>
              <a:gd name="connsiteY3" fmla="*/ 2904565 h 3191435"/>
              <a:gd name="connsiteX4" fmla="*/ 3648636 w 3648636"/>
              <a:gd name="connsiteY4" fmla="*/ 3092823 h 3191435"/>
              <a:gd name="connsiteX5" fmla="*/ 3630706 w 3648636"/>
              <a:gd name="connsiteY5" fmla="*/ 26894 h 3191435"/>
              <a:gd name="connsiteX6" fmla="*/ 1909483 w 3648636"/>
              <a:gd name="connsiteY6" fmla="*/ 0 h 31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8636" h="3191435">
                <a:moveTo>
                  <a:pt x="1909483" y="0"/>
                </a:moveTo>
                <a:lnTo>
                  <a:pt x="0" y="3164541"/>
                </a:lnTo>
                <a:lnTo>
                  <a:pt x="2796989" y="3191435"/>
                </a:lnTo>
                <a:lnTo>
                  <a:pt x="3092824" y="2904565"/>
                </a:lnTo>
                <a:lnTo>
                  <a:pt x="3648636" y="3092823"/>
                </a:lnTo>
                <a:lnTo>
                  <a:pt x="3630706" y="26894"/>
                </a:lnTo>
                <a:lnTo>
                  <a:pt x="1909483" y="0"/>
                </a:lnTo>
                <a:close/>
              </a:path>
            </a:pathLst>
          </a:cu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4" name="Connecteur droit 93"/>
          <p:cNvCxnSpPr/>
          <p:nvPr/>
        </p:nvCxnSpPr>
        <p:spPr>
          <a:xfrm>
            <a:off x="5004048" y="4457064"/>
            <a:ext cx="936104" cy="0"/>
          </a:xfrm>
          <a:prstGeom prst="line">
            <a:avLst/>
          </a:prstGeom>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0" name="Connecteur droit 99"/>
          <p:cNvCxnSpPr/>
          <p:nvPr/>
        </p:nvCxnSpPr>
        <p:spPr>
          <a:xfrm>
            <a:off x="5940152" y="4452373"/>
            <a:ext cx="1850177" cy="9382"/>
          </a:xfrm>
          <a:prstGeom prst="line">
            <a:avLst/>
          </a:prstGeom>
          <a:ln w="38100">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85" name="Forme libre 84"/>
          <p:cNvSpPr/>
          <p:nvPr/>
        </p:nvSpPr>
        <p:spPr>
          <a:xfrm>
            <a:off x="3323583" y="4266619"/>
            <a:ext cx="1658470" cy="268942"/>
          </a:xfrm>
          <a:custGeom>
            <a:avLst/>
            <a:gdLst>
              <a:gd name="connsiteX0" fmla="*/ 0 w 1658470"/>
              <a:gd name="connsiteY0" fmla="*/ 234577 h 268942"/>
              <a:gd name="connsiteX1" fmla="*/ 439270 w 1658470"/>
              <a:gd name="connsiteY1" fmla="*/ 55283 h 268942"/>
              <a:gd name="connsiteX2" fmla="*/ 824752 w 1658470"/>
              <a:gd name="connsiteY2" fmla="*/ 261471 h 268942"/>
              <a:gd name="connsiteX3" fmla="*/ 1272988 w 1658470"/>
              <a:gd name="connsiteY3" fmla="*/ 10459 h 268942"/>
              <a:gd name="connsiteX4" fmla="*/ 1658470 w 1658470"/>
              <a:gd name="connsiteY4" fmla="*/ 198718 h 268942"/>
              <a:gd name="connsiteX5" fmla="*/ 1658470 w 1658470"/>
              <a:gd name="connsiteY5" fmla="*/ 198718 h 268942"/>
              <a:gd name="connsiteX6" fmla="*/ 1658470 w 1658470"/>
              <a:gd name="connsiteY6" fmla="*/ 198718 h 26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8470" h="268942">
                <a:moveTo>
                  <a:pt x="0" y="234577"/>
                </a:moveTo>
                <a:cubicBezTo>
                  <a:pt x="150905" y="142689"/>
                  <a:pt x="301811" y="50801"/>
                  <a:pt x="439270" y="55283"/>
                </a:cubicBezTo>
                <a:cubicBezTo>
                  <a:pt x="576729" y="59765"/>
                  <a:pt x="685799" y="268942"/>
                  <a:pt x="824752" y="261471"/>
                </a:cubicBezTo>
                <a:cubicBezTo>
                  <a:pt x="963705" y="254000"/>
                  <a:pt x="1134035" y="20918"/>
                  <a:pt x="1272988" y="10459"/>
                </a:cubicBezTo>
                <a:cubicBezTo>
                  <a:pt x="1411941" y="0"/>
                  <a:pt x="1658470" y="198718"/>
                  <a:pt x="1658470" y="198718"/>
                </a:cubicBezTo>
                <a:lnTo>
                  <a:pt x="1658470" y="198718"/>
                </a:lnTo>
                <a:lnTo>
                  <a:pt x="1658470" y="198718"/>
                </a:lnTo>
              </a:path>
            </a:pathLst>
          </a:cu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9" name="Forme libre 88"/>
          <p:cNvSpPr/>
          <p:nvPr/>
        </p:nvSpPr>
        <p:spPr>
          <a:xfrm>
            <a:off x="3693459" y="4724400"/>
            <a:ext cx="5056094" cy="1792941"/>
          </a:xfrm>
          <a:custGeom>
            <a:avLst/>
            <a:gdLst>
              <a:gd name="connsiteX0" fmla="*/ 4114800 w 5056094"/>
              <a:gd name="connsiteY0" fmla="*/ 35859 h 1792941"/>
              <a:gd name="connsiteX1" fmla="*/ 1075765 w 5056094"/>
              <a:gd name="connsiteY1" fmla="*/ 0 h 1792941"/>
              <a:gd name="connsiteX2" fmla="*/ 0 w 5056094"/>
              <a:gd name="connsiteY2" fmla="*/ 1792941 h 1792941"/>
              <a:gd name="connsiteX3" fmla="*/ 5056094 w 5056094"/>
              <a:gd name="connsiteY3" fmla="*/ 1792941 h 1792941"/>
              <a:gd name="connsiteX4" fmla="*/ 5038165 w 5056094"/>
              <a:gd name="connsiteY4" fmla="*/ 188259 h 1792941"/>
              <a:gd name="connsiteX5" fmla="*/ 4706470 w 5056094"/>
              <a:gd name="connsiteY5" fmla="*/ 394447 h 1792941"/>
              <a:gd name="connsiteX6" fmla="*/ 4329953 w 5056094"/>
              <a:gd name="connsiteY6" fmla="*/ 295835 h 1792941"/>
              <a:gd name="connsiteX7" fmla="*/ 4114800 w 5056094"/>
              <a:gd name="connsiteY7" fmla="*/ 35859 h 179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6094" h="1792941">
                <a:moveTo>
                  <a:pt x="4114800" y="35859"/>
                </a:moveTo>
                <a:lnTo>
                  <a:pt x="1075765" y="0"/>
                </a:lnTo>
                <a:lnTo>
                  <a:pt x="0" y="1792941"/>
                </a:lnTo>
                <a:lnTo>
                  <a:pt x="5056094" y="1792941"/>
                </a:lnTo>
                <a:lnTo>
                  <a:pt x="5038165" y="188259"/>
                </a:lnTo>
                <a:lnTo>
                  <a:pt x="4706470" y="394447"/>
                </a:lnTo>
                <a:lnTo>
                  <a:pt x="4329953" y="295835"/>
                </a:lnTo>
                <a:lnTo>
                  <a:pt x="4114800" y="35859"/>
                </a:lnTo>
                <a:close/>
              </a:path>
            </a:pathLst>
          </a:custGeom>
          <a:gradFill flip="none" rotWithShape="1">
            <a:gsLst>
              <a:gs pos="0">
                <a:srgbClr val="5E9EFF"/>
              </a:gs>
              <a:gs pos="39999">
                <a:srgbClr val="85C2FF"/>
              </a:gs>
              <a:gs pos="70000">
                <a:srgbClr val="C4D6EB"/>
              </a:gs>
              <a:gs pos="100000">
                <a:srgbClr val="FFEBFA"/>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ZoneTexte 73"/>
          <p:cNvSpPr txBox="1"/>
          <p:nvPr/>
        </p:nvSpPr>
        <p:spPr>
          <a:xfrm>
            <a:off x="6444208" y="3140968"/>
            <a:ext cx="1449243" cy="369332"/>
          </a:xfrm>
          <a:prstGeom prst="rect">
            <a:avLst/>
          </a:prstGeom>
          <a:solidFill>
            <a:schemeClr val="bg1"/>
          </a:solidFill>
        </p:spPr>
        <p:txBody>
          <a:bodyPr wrap="none" rtlCol="0">
            <a:spAutoFit/>
          </a:bodyPr>
          <a:lstStyle/>
          <a:p>
            <a:r>
              <a:rPr lang="fr-FR" b="1" cap="all" dirty="0" smtClean="0">
                <a:solidFill>
                  <a:srgbClr val="00B050"/>
                </a:solidFill>
              </a:rPr>
              <a:t>Zone public</a:t>
            </a:r>
            <a:endParaRPr lang="fr-FR" b="1" cap="all" dirty="0">
              <a:solidFill>
                <a:srgbClr val="00B050"/>
              </a:solidFill>
            </a:endParaRPr>
          </a:p>
        </p:txBody>
      </p:sp>
      <p:sp>
        <p:nvSpPr>
          <p:cNvPr id="257" name="ZoneTexte 256"/>
          <p:cNvSpPr txBox="1"/>
          <p:nvPr/>
        </p:nvSpPr>
        <p:spPr>
          <a:xfrm>
            <a:off x="4139952" y="2276872"/>
            <a:ext cx="1167114" cy="369332"/>
          </a:xfrm>
          <a:prstGeom prst="rect">
            <a:avLst/>
          </a:prstGeom>
          <a:solidFill>
            <a:schemeClr val="bg1"/>
          </a:solidFill>
        </p:spPr>
        <p:txBody>
          <a:bodyPr wrap="none" rtlCol="0">
            <a:spAutoFit/>
          </a:bodyPr>
          <a:lstStyle/>
          <a:p>
            <a:r>
              <a:rPr lang="fr-FR" b="1" cap="all" dirty="0" smtClean="0">
                <a:solidFill>
                  <a:srgbClr val="00B050"/>
                </a:solidFill>
              </a:rPr>
              <a:t>Zone </a:t>
            </a:r>
            <a:r>
              <a:rPr lang="fr-FR" b="1" cap="all" dirty="0" err="1" smtClean="0">
                <a:solidFill>
                  <a:srgbClr val="00B050"/>
                </a:solidFill>
              </a:rPr>
              <a:t>tvn</a:t>
            </a:r>
            <a:endParaRPr lang="fr-FR" b="1" cap="all" dirty="0">
              <a:solidFill>
                <a:srgbClr val="00B050"/>
              </a:solidFill>
            </a:endParaRPr>
          </a:p>
        </p:txBody>
      </p:sp>
      <p:sp>
        <p:nvSpPr>
          <p:cNvPr id="67" name="ZoneTexte 66"/>
          <p:cNvSpPr txBox="1"/>
          <p:nvPr/>
        </p:nvSpPr>
        <p:spPr>
          <a:xfrm>
            <a:off x="3338898" y="4167591"/>
            <a:ext cx="270104" cy="461665"/>
          </a:xfrm>
          <a:prstGeom prst="rect">
            <a:avLst/>
          </a:prstGeom>
          <a:solidFill>
            <a:schemeClr val="bg1"/>
          </a:solidFill>
          <a:ln>
            <a:solidFill>
              <a:schemeClr val="tx1"/>
            </a:solidFill>
          </a:ln>
        </p:spPr>
        <p:txBody>
          <a:bodyPr wrap="square" rtlCol="0">
            <a:spAutoFit/>
          </a:bodyPr>
          <a:lstStyle/>
          <a:p>
            <a:pPr algn="ctr"/>
            <a:r>
              <a:rPr lang="fr-FR" sz="800" b="1" cap="all" dirty="0" smtClean="0"/>
              <a:t>ETH</a:t>
            </a:r>
            <a:endParaRPr lang="fr-FR" sz="800" b="1" u="sng" cap="all" dirty="0" smtClean="0"/>
          </a:p>
        </p:txBody>
      </p:sp>
      <p:grpSp>
        <p:nvGrpSpPr>
          <p:cNvPr id="53" name="Groupe 52"/>
          <p:cNvGrpSpPr/>
          <p:nvPr/>
        </p:nvGrpSpPr>
        <p:grpSpPr>
          <a:xfrm>
            <a:off x="2124000" y="1846800"/>
            <a:ext cx="499610" cy="1917736"/>
            <a:chOff x="467544" y="1411778"/>
            <a:chExt cx="499610" cy="1917736"/>
          </a:xfrm>
        </p:grpSpPr>
        <p:grpSp>
          <p:nvGrpSpPr>
            <p:cNvPr id="48" name="Groupe 254"/>
            <p:cNvGrpSpPr/>
            <p:nvPr/>
          </p:nvGrpSpPr>
          <p:grpSpPr>
            <a:xfrm>
              <a:off x="467544" y="1412776"/>
              <a:ext cx="432048" cy="1916738"/>
              <a:chOff x="2123728" y="1844824"/>
              <a:chExt cx="432048" cy="1916738"/>
            </a:xfrm>
          </p:grpSpPr>
          <p:cxnSp>
            <p:nvCxnSpPr>
              <p:cNvPr id="49" name="Connecteur droit 48"/>
              <p:cNvCxnSpPr/>
              <p:nvPr/>
            </p:nvCxnSpPr>
            <p:spPr>
              <a:xfrm flipV="1">
                <a:off x="2339752" y="1844824"/>
                <a:ext cx="0" cy="191673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2123728" y="2492896"/>
                <a:ext cx="432048" cy="215444"/>
              </a:xfrm>
              <a:prstGeom prst="rect">
                <a:avLst/>
              </a:prstGeom>
              <a:solidFill>
                <a:schemeClr val="bg1"/>
              </a:solidFill>
              <a:ln>
                <a:solidFill>
                  <a:srgbClr val="FF0000"/>
                </a:solidFill>
              </a:ln>
            </p:spPr>
            <p:txBody>
              <a:bodyPr wrap="square" rtlCol="0">
                <a:spAutoFit/>
              </a:bodyPr>
              <a:lstStyle/>
              <a:p>
                <a:r>
                  <a:rPr lang="fr-FR" sz="800" b="1" dirty="0" err="1" smtClean="0"/>
                  <a:t>Conv</a:t>
                </a:r>
                <a:r>
                  <a:rPr lang="fr-FR" sz="800" b="1" dirty="0" smtClean="0"/>
                  <a:t>.</a:t>
                </a:r>
                <a:endParaRPr lang="fr-FR" sz="800" b="1" dirty="0"/>
              </a:p>
            </p:txBody>
          </p:sp>
        </p:grpSp>
        <p:cxnSp>
          <p:nvCxnSpPr>
            <p:cNvPr id="51" name="Connecteur droit 50"/>
            <p:cNvCxnSpPr/>
            <p:nvPr/>
          </p:nvCxnSpPr>
          <p:spPr>
            <a:xfrm flipV="1">
              <a:off x="683568" y="1411778"/>
              <a:ext cx="283586" cy="998"/>
            </a:xfrm>
            <a:prstGeom prst="line">
              <a:avLst/>
            </a:prstGeom>
            <a:ln w="12700" cmpd="sng">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grpSp>
      <p:sp>
        <p:nvSpPr>
          <p:cNvPr id="101" name="ZoneTexte 100"/>
          <p:cNvSpPr txBox="1"/>
          <p:nvPr/>
        </p:nvSpPr>
        <p:spPr>
          <a:xfrm>
            <a:off x="2123728" y="3717032"/>
            <a:ext cx="432048" cy="216000"/>
          </a:xfrm>
          <a:prstGeom prst="rect">
            <a:avLst/>
          </a:prstGeom>
          <a:solidFill>
            <a:schemeClr val="bg1"/>
          </a:solidFill>
          <a:ln>
            <a:solidFill>
              <a:schemeClr val="tx1"/>
            </a:solidFill>
          </a:ln>
        </p:spPr>
        <p:txBody>
          <a:bodyPr wrap="square" rtlCol="0">
            <a:spAutoFit/>
          </a:bodyPr>
          <a:lstStyle/>
          <a:p>
            <a:pPr algn="ctr"/>
            <a:r>
              <a:rPr lang="fr-FR" sz="800" b="1" cap="all" dirty="0" smtClean="0"/>
              <a:t>HDMI</a:t>
            </a:r>
            <a:endParaRPr lang="fr-FR" sz="800" b="1" u="sng" cap="all" dirty="0" smtClean="0"/>
          </a:p>
        </p:txBody>
      </p:sp>
      <p:grpSp>
        <p:nvGrpSpPr>
          <p:cNvPr id="64" name="Groupe 63"/>
          <p:cNvGrpSpPr/>
          <p:nvPr/>
        </p:nvGrpSpPr>
        <p:grpSpPr>
          <a:xfrm>
            <a:off x="4211960" y="3356992"/>
            <a:ext cx="593432" cy="872108"/>
            <a:chOff x="4211960" y="3356992"/>
            <a:chExt cx="593432" cy="872108"/>
          </a:xfrm>
        </p:grpSpPr>
        <p:sp>
          <p:nvSpPr>
            <p:cNvPr id="56" name="ZoneTexte 55"/>
            <p:cNvSpPr txBox="1"/>
            <p:nvPr/>
          </p:nvSpPr>
          <p:spPr>
            <a:xfrm>
              <a:off x="4211960" y="3356992"/>
              <a:ext cx="593432" cy="307777"/>
            </a:xfrm>
            <a:prstGeom prst="rect">
              <a:avLst/>
            </a:prstGeom>
            <a:noFill/>
          </p:spPr>
          <p:txBody>
            <a:bodyPr wrap="none" rtlCol="0">
              <a:spAutoFit/>
            </a:bodyPr>
            <a:lstStyle/>
            <a:p>
              <a:r>
                <a:rPr lang="fr-FR" sz="1400" b="1" u="sng" dirty="0" smtClean="0"/>
                <a:t>Câble</a:t>
              </a:r>
              <a:endParaRPr lang="fr-FR" sz="1400" b="1" u="sng" dirty="0"/>
            </a:p>
          </p:txBody>
        </p:sp>
        <p:cxnSp>
          <p:nvCxnSpPr>
            <p:cNvPr id="59" name="Connecteur droit avec flèche 58"/>
            <p:cNvCxnSpPr/>
            <p:nvPr/>
          </p:nvCxnSpPr>
          <p:spPr>
            <a:xfrm>
              <a:off x="4427984" y="3573016"/>
              <a:ext cx="96391" cy="65608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1000"/>
                                        <p:tgtEl>
                                          <p:spTgt spid="40"/>
                                        </p:tgtEl>
                                      </p:cBhvr>
                                    </p:animEffect>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2000"/>
                                        <p:tgtEl>
                                          <p:spTgt spid="2"/>
                                        </p:tgtEl>
                                      </p:cBhvr>
                                    </p:animEffect>
                                  </p:childTnLst>
                                </p:cTn>
                              </p:par>
                              <p:par>
                                <p:cTn id="17" presetID="22" presetClass="entr" presetSubtype="1"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up)">
                                      <p:cBhvr>
                                        <p:cTn id="19" dur="2000"/>
                                        <p:tgtEl>
                                          <p:spTgt spid="62"/>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1000"/>
                                        <p:tgtEl>
                                          <p:spTgt spid="29"/>
                                        </p:tgtEl>
                                      </p:cBhvr>
                                    </p:animEffect>
                                  </p:childTnLst>
                                </p:cTn>
                              </p:par>
                            </p:childTnLst>
                          </p:cTn>
                        </p:par>
                        <p:par>
                          <p:cTn id="24" fill="hold">
                            <p:stCondLst>
                              <p:cond delay="4500"/>
                            </p:stCondLst>
                            <p:childTnLst>
                              <p:par>
                                <p:cTn id="25" presetID="22" presetClass="entr" presetSubtype="1"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1000"/>
                                        <p:tgtEl>
                                          <p:spTgt spid="10"/>
                                        </p:tgtEl>
                                      </p:cBhvr>
                                    </p:animEffect>
                                  </p:childTnLst>
                                </p:cTn>
                              </p:par>
                            </p:childTnLst>
                          </p:cTn>
                        </p:par>
                        <p:par>
                          <p:cTn id="28" fill="hold">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left)">
                                      <p:cBhvr>
                                        <p:cTn id="31" dur="1000"/>
                                        <p:tgtEl>
                                          <p:spTgt spid="85"/>
                                        </p:tgtEl>
                                      </p:cBhvr>
                                    </p:animEffect>
                                  </p:childTnLst>
                                </p:cTn>
                              </p:par>
                            </p:childTnLst>
                          </p:cTn>
                        </p:par>
                        <p:par>
                          <p:cTn id="32" fill="hold">
                            <p:stCondLst>
                              <p:cond delay="6500"/>
                            </p:stCondLst>
                            <p:childTnLst>
                              <p:par>
                                <p:cTn id="33" presetID="22" presetClass="entr" presetSubtype="8"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wipe(left)">
                                      <p:cBhvr>
                                        <p:cTn id="35" dur="1000"/>
                                        <p:tgtEl>
                                          <p:spTgt spid="94"/>
                                        </p:tgtEl>
                                      </p:cBhvr>
                                    </p:animEffect>
                                  </p:childTnLst>
                                </p:cTn>
                              </p:par>
                            </p:childTnLst>
                          </p:cTn>
                        </p:par>
                        <p:par>
                          <p:cTn id="36" fill="hold">
                            <p:stCondLst>
                              <p:cond delay="7500"/>
                            </p:stCondLst>
                            <p:childTnLst>
                              <p:par>
                                <p:cTn id="37" presetID="22" presetClass="entr" presetSubtype="8" fill="hold" nodeType="after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wipe(left)">
                                      <p:cBhvr>
                                        <p:cTn id="39"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orme libre 83"/>
          <p:cNvSpPr/>
          <p:nvPr/>
        </p:nvSpPr>
        <p:spPr>
          <a:xfrm rot="14195685">
            <a:off x="2683962" y="3206318"/>
            <a:ext cx="2854478" cy="268942"/>
          </a:xfrm>
          <a:custGeom>
            <a:avLst/>
            <a:gdLst>
              <a:gd name="connsiteX0" fmla="*/ 0 w 1658470"/>
              <a:gd name="connsiteY0" fmla="*/ 234577 h 268942"/>
              <a:gd name="connsiteX1" fmla="*/ 439270 w 1658470"/>
              <a:gd name="connsiteY1" fmla="*/ 55283 h 268942"/>
              <a:gd name="connsiteX2" fmla="*/ 824752 w 1658470"/>
              <a:gd name="connsiteY2" fmla="*/ 261471 h 268942"/>
              <a:gd name="connsiteX3" fmla="*/ 1272988 w 1658470"/>
              <a:gd name="connsiteY3" fmla="*/ 10459 h 268942"/>
              <a:gd name="connsiteX4" fmla="*/ 1658470 w 1658470"/>
              <a:gd name="connsiteY4" fmla="*/ 198718 h 268942"/>
              <a:gd name="connsiteX5" fmla="*/ 1658470 w 1658470"/>
              <a:gd name="connsiteY5" fmla="*/ 198718 h 268942"/>
              <a:gd name="connsiteX6" fmla="*/ 1658470 w 1658470"/>
              <a:gd name="connsiteY6" fmla="*/ 198718 h 26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8470" h="268942">
                <a:moveTo>
                  <a:pt x="0" y="234577"/>
                </a:moveTo>
                <a:cubicBezTo>
                  <a:pt x="150905" y="142689"/>
                  <a:pt x="301811" y="50801"/>
                  <a:pt x="439270" y="55283"/>
                </a:cubicBezTo>
                <a:cubicBezTo>
                  <a:pt x="576729" y="59765"/>
                  <a:pt x="685799" y="268942"/>
                  <a:pt x="824752" y="261471"/>
                </a:cubicBezTo>
                <a:cubicBezTo>
                  <a:pt x="963705" y="254000"/>
                  <a:pt x="1134035" y="20918"/>
                  <a:pt x="1272988" y="10459"/>
                </a:cubicBezTo>
                <a:cubicBezTo>
                  <a:pt x="1411941" y="0"/>
                  <a:pt x="1658470" y="198718"/>
                  <a:pt x="1658470" y="198718"/>
                </a:cubicBezTo>
                <a:lnTo>
                  <a:pt x="1658470" y="198718"/>
                </a:lnTo>
                <a:lnTo>
                  <a:pt x="1658470" y="198718"/>
                </a:lnTo>
              </a:path>
            </a:pathLst>
          </a:custGeom>
          <a:ln w="1016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5" name="Forme libre 84"/>
          <p:cNvSpPr/>
          <p:nvPr/>
        </p:nvSpPr>
        <p:spPr>
          <a:xfrm rot="14195685">
            <a:off x="2675125" y="3191866"/>
            <a:ext cx="2854478" cy="268942"/>
          </a:xfrm>
          <a:custGeom>
            <a:avLst/>
            <a:gdLst>
              <a:gd name="connsiteX0" fmla="*/ 0 w 1658470"/>
              <a:gd name="connsiteY0" fmla="*/ 234577 h 268942"/>
              <a:gd name="connsiteX1" fmla="*/ 439270 w 1658470"/>
              <a:gd name="connsiteY1" fmla="*/ 55283 h 268942"/>
              <a:gd name="connsiteX2" fmla="*/ 824752 w 1658470"/>
              <a:gd name="connsiteY2" fmla="*/ 261471 h 268942"/>
              <a:gd name="connsiteX3" fmla="*/ 1272988 w 1658470"/>
              <a:gd name="connsiteY3" fmla="*/ 10459 h 268942"/>
              <a:gd name="connsiteX4" fmla="*/ 1658470 w 1658470"/>
              <a:gd name="connsiteY4" fmla="*/ 198718 h 268942"/>
              <a:gd name="connsiteX5" fmla="*/ 1658470 w 1658470"/>
              <a:gd name="connsiteY5" fmla="*/ 198718 h 268942"/>
              <a:gd name="connsiteX6" fmla="*/ 1658470 w 1658470"/>
              <a:gd name="connsiteY6" fmla="*/ 198718 h 26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8470" h="268942">
                <a:moveTo>
                  <a:pt x="0" y="234577"/>
                </a:moveTo>
                <a:cubicBezTo>
                  <a:pt x="150905" y="142689"/>
                  <a:pt x="301811" y="50801"/>
                  <a:pt x="439270" y="55283"/>
                </a:cubicBezTo>
                <a:cubicBezTo>
                  <a:pt x="576729" y="59765"/>
                  <a:pt x="685799" y="268942"/>
                  <a:pt x="824752" y="261471"/>
                </a:cubicBezTo>
                <a:cubicBezTo>
                  <a:pt x="963705" y="254000"/>
                  <a:pt x="1134035" y="20918"/>
                  <a:pt x="1272988" y="10459"/>
                </a:cubicBezTo>
                <a:cubicBezTo>
                  <a:pt x="1411941" y="0"/>
                  <a:pt x="1658470" y="198718"/>
                  <a:pt x="1658470" y="198718"/>
                </a:cubicBezTo>
                <a:lnTo>
                  <a:pt x="1658470" y="198718"/>
                </a:lnTo>
                <a:lnTo>
                  <a:pt x="1658470" y="198718"/>
                </a:lnTo>
              </a:path>
            </a:pathLst>
          </a:cu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 name="Groupe 254"/>
          <p:cNvGrpSpPr/>
          <p:nvPr/>
        </p:nvGrpSpPr>
        <p:grpSpPr>
          <a:xfrm>
            <a:off x="2123728" y="1844824"/>
            <a:ext cx="432048" cy="1916738"/>
            <a:chOff x="2123728" y="1844824"/>
            <a:chExt cx="432048" cy="1916738"/>
          </a:xfrm>
        </p:grpSpPr>
        <p:cxnSp>
          <p:nvCxnSpPr>
            <p:cNvPr id="46" name="Connecteur droit 45"/>
            <p:cNvCxnSpPr/>
            <p:nvPr/>
          </p:nvCxnSpPr>
          <p:spPr>
            <a:xfrm flipV="1">
              <a:off x="2339752" y="1844824"/>
              <a:ext cx="0" cy="1916738"/>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2123728" y="2492896"/>
              <a:ext cx="432048" cy="215444"/>
            </a:xfrm>
            <a:prstGeom prst="rect">
              <a:avLst/>
            </a:prstGeom>
            <a:solidFill>
              <a:schemeClr val="bg1"/>
            </a:solidFill>
            <a:ln>
              <a:solidFill>
                <a:srgbClr val="FF0000"/>
              </a:solidFill>
            </a:ln>
          </p:spPr>
          <p:txBody>
            <a:bodyPr wrap="square" rtlCol="0">
              <a:spAutoFit/>
            </a:bodyPr>
            <a:lstStyle/>
            <a:p>
              <a:r>
                <a:rPr lang="fr-FR" sz="800" b="1" dirty="0" err="1" smtClean="0"/>
                <a:t>Conv</a:t>
              </a:r>
              <a:r>
                <a:rPr lang="fr-FR" sz="800" b="1" dirty="0" smtClean="0"/>
                <a:t>.</a:t>
              </a:r>
              <a:endParaRPr lang="fr-FR" sz="800" b="1" dirty="0"/>
            </a:p>
          </p:txBody>
        </p:sp>
      </p:grpSp>
      <p:pic>
        <p:nvPicPr>
          <p:cNvPr id="60" name="Picture 3"/>
          <p:cNvPicPr>
            <a:picLocks noChangeAspect="1" noChangeArrowheads="1"/>
          </p:cNvPicPr>
          <p:nvPr/>
        </p:nvPicPr>
        <p:blipFill>
          <a:blip r:embed="rId2" cstate="print"/>
          <a:srcRect/>
          <a:stretch>
            <a:fillRect/>
          </a:stretch>
        </p:blipFill>
        <p:spPr bwMode="auto">
          <a:xfrm>
            <a:off x="4932040" y="3789040"/>
            <a:ext cx="1033200" cy="899785"/>
          </a:xfrm>
          <a:prstGeom prst="rect">
            <a:avLst/>
          </a:prstGeom>
          <a:noFill/>
          <a:ln w="9525">
            <a:noFill/>
            <a:miter lim="800000"/>
            <a:headEnd/>
            <a:tailEnd/>
          </a:ln>
          <a:effectLst/>
        </p:spPr>
      </p:pic>
      <p:sp>
        <p:nvSpPr>
          <p:cNvPr id="61" name="Rectangle 60"/>
          <p:cNvSpPr/>
          <p:nvPr/>
        </p:nvSpPr>
        <p:spPr>
          <a:xfrm>
            <a:off x="5868144" y="3789040"/>
            <a:ext cx="7200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5" name="Connecteur droit 64"/>
          <p:cNvCxnSpPr/>
          <p:nvPr/>
        </p:nvCxnSpPr>
        <p:spPr>
          <a:xfrm>
            <a:off x="5940152" y="4437112"/>
            <a:ext cx="2052228" cy="20348"/>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a:off x="2843808" y="4509120"/>
            <a:ext cx="392741" cy="2450"/>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2339752" y="1843826"/>
            <a:ext cx="283586" cy="998"/>
          </a:xfrm>
          <a:prstGeom prst="line">
            <a:avLst/>
          </a:prstGeom>
          <a:ln w="38100" cmpd="sng">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2771800" y="4005064"/>
            <a:ext cx="392741" cy="2450"/>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2123728" y="4365104"/>
            <a:ext cx="720000" cy="252000"/>
          </a:xfrm>
          <a:prstGeom prst="rect">
            <a:avLst/>
          </a:prstGeom>
          <a:solidFill>
            <a:schemeClr val="bg1"/>
          </a:solidFill>
          <a:ln>
            <a:solidFill>
              <a:schemeClr val="tx1"/>
            </a:solidFill>
          </a:ln>
        </p:spPr>
        <p:txBody>
          <a:bodyPr wrap="square" rtlCol="0">
            <a:spAutoFit/>
          </a:bodyPr>
          <a:lstStyle/>
          <a:p>
            <a:pPr algn="ctr"/>
            <a:r>
              <a:rPr lang="fr-FR" sz="1000" b="1" cap="all" dirty="0" smtClean="0"/>
              <a:t>ENREG</a:t>
            </a:r>
            <a:endParaRPr lang="fr-FR" sz="1000" b="1" u="sng" cap="all" dirty="0" smtClean="0"/>
          </a:p>
        </p:txBody>
      </p:sp>
      <p:grpSp>
        <p:nvGrpSpPr>
          <p:cNvPr id="5" name="Groupe 72"/>
          <p:cNvGrpSpPr/>
          <p:nvPr/>
        </p:nvGrpSpPr>
        <p:grpSpPr>
          <a:xfrm>
            <a:off x="7812360" y="4005064"/>
            <a:ext cx="1032472" cy="1008112"/>
            <a:chOff x="3131841" y="4293097"/>
            <a:chExt cx="1032472" cy="1008112"/>
          </a:xfrm>
        </p:grpSpPr>
        <p:pic>
          <p:nvPicPr>
            <p:cNvPr id="1026" name="Picture 2"/>
            <p:cNvPicPr>
              <a:picLocks noChangeAspect="1" noChangeArrowheads="1"/>
            </p:cNvPicPr>
            <p:nvPr/>
          </p:nvPicPr>
          <p:blipFill>
            <a:blip r:embed="rId3" cstate="print"/>
            <a:srcRect/>
            <a:stretch>
              <a:fillRect/>
            </a:stretch>
          </p:blipFill>
          <p:spPr bwMode="auto">
            <a:xfrm>
              <a:off x="3131841" y="4293097"/>
              <a:ext cx="1032472" cy="1008112"/>
            </a:xfrm>
            <a:prstGeom prst="rect">
              <a:avLst/>
            </a:prstGeom>
            <a:noFill/>
            <a:ln w="9525">
              <a:noFill/>
              <a:miter lim="800000"/>
              <a:headEnd/>
              <a:tailEnd/>
            </a:ln>
            <a:effectLst/>
          </p:spPr>
        </p:pic>
        <p:pic>
          <p:nvPicPr>
            <p:cNvPr id="82" name="Picture 2"/>
            <p:cNvPicPr>
              <a:picLocks noChangeAspect="1" noChangeArrowheads="1"/>
            </p:cNvPicPr>
            <p:nvPr/>
          </p:nvPicPr>
          <p:blipFill>
            <a:blip r:embed="rId4" cstate="print"/>
            <a:srcRect/>
            <a:stretch>
              <a:fillRect/>
            </a:stretch>
          </p:blipFill>
          <p:spPr bwMode="auto">
            <a:xfrm>
              <a:off x="3397944" y="4617133"/>
              <a:ext cx="500266" cy="360040"/>
            </a:xfrm>
            <a:prstGeom prst="rect">
              <a:avLst/>
            </a:prstGeom>
            <a:noFill/>
            <a:ln w="9525">
              <a:noFill/>
              <a:miter lim="800000"/>
              <a:headEnd/>
              <a:tailEnd/>
            </a:ln>
            <a:effectLst/>
          </p:spPr>
        </p:pic>
      </p:grpSp>
      <p:cxnSp>
        <p:nvCxnSpPr>
          <p:cNvPr id="47" name="Connecteur droit 46"/>
          <p:cNvCxnSpPr/>
          <p:nvPr/>
        </p:nvCxnSpPr>
        <p:spPr>
          <a:xfrm>
            <a:off x="2771800" y="4941168"/>
            <a:ext cx="392741" cy="2450"/>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2123728" y="4797152"/>
            <a:ext cx="720000" cy="252000"/>
          </a:xfrm>
          <a:prstGeom prst="rect">
            <a:avLst/>
          </a:prstGeom>
          <a:solidFill>
            <a:schemeClr val="bg1"/>
          </a:solidFill>
          <a:ln>
            <a:solidFill>
              <a:schemeClr val="tx1"/>
            </a:solidFill>
          </a:ln>
        </p:spPr>
        <p:txBody>
          <a:bodyPr wrap="square" rtlCol="0">
            <a:spAutoFit/>
          </a:bodyPr>
          <a:lstStyle/>
          <a:p>
            <a:pPr algn="ctr"/>
            <a:r>
              <a:rPr lang="fr-FR" sz="1000" b="1" cap="all" dirty="0" smtClean="0"/>
              <a:t>PANEL</a:t>
            </a:r>
            <a:endParaRPr lang="fr-FR" sz="1000" b="1" u="sng" cap="all" dirty="0" smtClean="0"/>
          </a:p>
        </p:txBody>
      </p:sp>
      <p:grpSp>
        <p:nvGrpSpPr>
          <p:cNvPr id="6" name="Groupe 94"/>
          <p:cNvGrpSpPr/>
          <p:nvPr/>
        </p:nvGrpSpPr>
        <p:grpSpPr>
          <a:xfrm>
            <a:off x="2627784" y="1628800"/>
            <a:ext cx="1147427" cy="504056"/>
            <a:chOff x="3923928" y="2132856"/>
            <a:chExt cx="1147427" cy="504056"/>
          </a:xfrm>
        </p:grpSpPr>
        <p:grpSp>
          <p:nvGrpSpPr>
            <p:cNvPr id="7" name="Groupe 64"/>
            <p:cNvGrpSpPr>
              <a:grpSpLocks noChangeAspect="1"/>
            </p:cNvGrpSpPr>
            <p:nvPr/>
          </p:nvGrpSpPr>
          <p:grpSpPr>
            <a:xfrm>
              <a:off x="4139952" y="2132856"/>
              <a:ext cx="931403" cy="504056"/>
              <a:chOff x="7020272" y="2780928"/>
              <a:chExt cx="1584176" cy="857319"/>
            </a:xfrm>
          </p:grpSpPr>
          <p:pic>
            <p:nvPicPr>
              <p:cNvPr id="14" name="Image 13" descr="ATEM PC.jpg"/>
              <p:cNvPicPr>
                <a:picLocks noChangeAspect="1"/>
              </p:cNvPicPr>
              <p:nvPr/>
            </p:nvPicPr>
            <p:blipFill>
              <a:blip r:embed="rId5" cstate="print"/>
              <a:stretch>
                <a:fillRect/>
              </a:stretch>
            </p:blipFill>
            <p:spPr>
              <a:xfrm>
                <a:off x="7020272" y="2780928"/>
                <a:ext cx="1584176" cy="857319"/>
              </a:xfrm>
              <a:prstGeom prst="rect">
                <a:avLst/>
              </a:prstGeom>
            </p:spPr>
          </p:pic>
          <p:pic>
            <p:nvPicPr>
              <p:cNvPr id="15" name="Image 14" descr="OBS.jpg"/>
              <p:cNvPicPr>
                <a:picLocks noChangeAspect="1"/>
              </p:cNvPicPr>
              <p:nvPr/>
            </p:nvPicPr>
            <p:blipFill>
              <a:blip r:embed="rId6" cstate="print"/>
              <a:stretch>
                <a:fillRect/>
              </a:stretch>
            </p:blipFill>
            <p:spPr>
              <a:xfrm>
                <a:off x="7236296" y="2852936"/>
                <a:ext cx="1152128" cy="648072"/>
              </a:xfrm>
              <a:prstGeom prst="rect">
                <a:avLst/>
              </a:prstGeom>
            </p:spPr>
          </p:pic>
        </p:grpSp>
        <p:sp>
          <p:nvSpPr>
            <p:cNvPr id="102" name="ZoneTexte 101"/>
            <p:cNvSpPr txBox="1"/>
            <p:nvPr/>
          </p:nvSpPr>
          <p:spPr>
            <a:xfrm>
              <a:off x="3923928" y="2204864"/>
              <a:ext cx="360040" cy="216000"/>
            </a:xfrm>
            <a:prstGeom prst="rect">
              <a:avLst/>
            </a:prstGeom>
            <a:noFill/>
            <a:ln>
              <a:solidFill>
                <a:schemeClr val="tx1"/>
              </a:solidFill>
            </a:ln>
          </p:spPr>
          <p:txBody>
            <a:bodyPr wrap="square" rtlCol="0">
              <a:spAutoFit/>
            </a:bodyPr>
            <a:lstStyle/>
            <a:p>
              <a:pPr algn="ctr"/>
              <a:r>
                <a:rPr lang="fr-FR" sz="800" b="1" cap="all" dirty="0" smtClean="0"/>
                <a:t>USB</a:t>
              </a:r>
              <a:endParaRPr lang="fr-FR" sz="800" b="1" u="sng" cap="all" dirty="0" smtClean="0"/>
            </a:p>
          </p:txBody>
        </p:sp>
      </p:grpSp>
      <p:sp>
        <p:nvSpPr>
          <p:cNvPr id="248" name="ZoneTexte 247"/>
          <p:cNvSpPr txBox="1"/>
          <p:nvPr/>
        </p:nvSpPr>
        <p:spPr>
          <a:xfrm>
            <a:off x="3131840" y="3825044"/>
            <a:ext cx="216024" cy="1169551"/>
          </a:xfrm>
          <a:prstGeom prst="rect">
            <a:avLst/>
          </a:prstGeom>
          <a:solidFill>
            <a:schemeClr val="bg1"/>
          </a:solidFill>
          <a:ln>
            <a:solidFill>
              <a:schemeClr val="tx1"/>
            </a:solidFill>
          </a:ln>
        </p:spPr>
        <p:txBody>
          <a:bodyPr wrap="square" rtlCol="0">
            <a:spAutoFit/>
          </a:bodyPr>
          <a:lstStyle/>
          <a:p>
            <a:pPr algn="ctr"/>
            <a:r>
              <a:rPr lang="fr-FR" sz="1000" b="1" cap="all" dirty="0" smtClean="0"/>
              <a:t>routeur</a:t>
            </a:r>
            <a:endParaRPr lang="fr-FR" sz="1000" b="1" u="sng" cap="all" dirty="0" smtClean="0"/>
          </a:p>
        </p:txBody>
      </p:sp>
      <p:sp>
        <p:nvSpPr>
          <p:cNvPr id="52" name="Rectangle à coins arrondis 51"/>
          <p:cNvSpPr/>
          <p:nvPr/>
        </p:nvSpPr>
        <p:spPr>
          <a:xfrm>
            <a:off x="1907704" y="1484784"/>
            <a:ext cx="1944216" cy="3960440"/>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2289490" y="5085184"/>
            <a:ext cx="1180644" cy="369332"/>
          </a:xfrm>
          <a:prstGeom prst="rect">
            <a:avLst/>
          </a:prstGeom>
          <a:noFill/>
        </p:spPr>
        <p:txBody>
          <a:bodyPr wrap="none" rtlCol="0">
            <a:spAutoFit/>
          </a:bodyPr>
          <a:lstStyle/>
          <a:p>
            <a:r>
              <a:rPr lang="fr-FR" cap="all" dirty="0" smtClean="0"/>
              <a:t>Régie </a:t>
            </a:r>
            <a:r>
              <a:rPr lang="fr-FR" cap="all" dirty="0" err="1" smtClean="0"/>
              <a:t>tvn</a:t>
            </a:r>
            <a:endParaRPr lang="fr-FR" cap="all" dirty="0"/>
          </a:p>
        </p:txBody>
      </p:sp>
      <p:sp>
        <p:nvSpPr>
          <p:cNvPr id="57" name="Rectangle 56"/>
          <p:cNvSpPr/>
          <p:nvPr/>
        </p:nvSpPr>
        <p:spPr>
          <a:xfrm>
            <a:off x="5868144" y="3861048"/>
            <a:ext cx="7200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Forme libre 76"/>
          <p:cNvSpPr/>
          <p:nvPr/>
        </p:nvSpPr>
        <p:spPr>
          <a:xfrm>
            <a:off x="5076056" y="1124744"/>
            <a:ext cx="3672408" cy="3096344"/>
          </a:xfrm>
          <a:custGeom>
            <a:avLst/>
            <a:gdLst>
              <a:gd name="connsiteX0" fmla="*/ 1909483 w 3648636"/>
              <a:gd name="connsiteY0" fmla="*/ 0 h 3191435"/>
              <a:gd name="connsiteX1" fmla="*/ 0 w 3648636"/>
              <a:gd name="connsiteY1" fmla="*/ 3164541 h 3191435"/>
              <a:gd name="connsiteX2" fmla="*/ 2796989 w 3648636"/>
              <a:gd name="connsiteY2" fmla="*/ 3191435 h 3191435"/>
              <a:gd name="connsiteX3" fmla="*/ 3092824 w 3648636"/>
              <a:gd name="connsiteY3" fmla="*/ 2904565 h 3191435"/>
              <a:gd name="connsiteX4" fmla="*/ 3648636 w 3648636"/>
              <a:gd name="connsiteY4" fmla="*/ 3092823 h 3191435"/>
              <a:gd name="connsiteX5" fmla="*/ 3630706 w 3648636"/>
              <a:gd name="connsiteY5" fmla="*/ 26894 h 3191435"/>
              <a:gd name="connsiteX6" fmla="*/ 1909483 w 3648636"/>
              <a:gd name="connsiteY6" fmla="*/ 0 h 31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8636" h="3191435">
                <a:moveTo>
                  <a:pt x="1909483" y="0"/>
                </a:moveTo>
                <a:lnTo>
                  <a:pt x="0" y="3164541"/>
                </a:lnTo>
                <a:lnTo>
                  <a:pt x="2796989" y="3191435"/>
                </a:lnTo>
                <a:lnTo>
                  <a:pt x="3092824" y="2904565"/>
                </a:lnTo>
                <a:lnTo>
                  <a:pt x="3648636" y="3092823"/>
                </a:lnTo>
                <a:lnTo>
                  <a:pt x="3630706" y="26894"/>
                </a:lnTo>
                <a:lnTo>
                  <a:pt x="1909483" y="0"/>
                </a:lnTo>
                <a:close/>
              </a:path>
            </a:pathLst>
          </a:cu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4" name="Connecteur droit 93"/>
          <p:cNvCxnSpPr/>
          <p:nvPr/>
        </p:nvCxnSpPr>
        <p:spPr>
          <a:xfrm>
            <a:off x="4948518" y="4446494"/>
            <a:ext cx="991634" cy="10570"/>
          </a:xfrm>
          <a:prstGeom prst="line">
            <a:avLst/>
          </a:prstGeom>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00" name="Connecteur droit 99"/>
          <p:cNvCxnSpPr/>
          <p:nvPr/>
        </p:nvCxnSpPr>
        <p:spPr>
          <a:xfrm>
            <a:off x="5940152" y="4452373"/>
            <a:ext cx="1850177" cy="9382"/>
          </a:xfrm>
          <a:prstGeom prst="line">
            <a:avLst/>
          </a:prstGeom>
          <a:ln w="38100">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89" name="Forme libre 88"/>
          <p:cNvSpPr/>
          <p:nvPr/>
        </p:nvSpPr>
        <p:spPr>
          <a:xfrm>
            <a:off x="3693459" y="4724400"/>
            <a:ext cx="5056094" cy="1792941"/>
          </a:xfrm>
          <a:custGeom>
            <a:avLst/>
            <a:gdLst>
              <a:gd name="connsiteX0" fmla="*/ 4114800 w 5056094"/>
              <a:gd name="connsiteY0" fmla="*/ 35859 h 1792941"/>
              <a:gd name="connsiteX1" fmla="*/ 1075765 w 5056094"/>
              <a:gd name="connsiteY1" fmla="*/ 0 h 1792941"/>
              <a:gd name="connsiteX2" fmla="*/ 0 w 5056094"/>
              <a:gd name="connsiteY2" fmla="*/ 1792941 h 1792941"/>
              <a:gd name="connsiteX3" fmla="*/ 5056094 w 5056094"/>
              <a:gd name="connsiteY3" fmla="*/ 1792941 h 1792941"/>
              <a:gd name="connsiteX4" fmla="*/ 5038165 w 5056094"/>
              <a:gd name="connsiteY4" fmla="*/ 188259 h 1792941"/>
              <a:gd name="connsiteX5" fmla="*/ 4706470 w 5056094"/>
              <a:gd name="connsiteY5" fmla="*/ 394447 h 1792941"/>
              <a:gd name="connsiteX6" fmla="*/ 4329953 w 5056094"/>
              <a:gd name="connsiteY6" fmla="*/ 295835 h 1792941"/>
              <a:gd name="connsiteX7" fmla="*/ 4114800 w 5056094"/>
              <a:gd name="connsiteY7" fmla="*/ 35859 h 179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6094" h="1792941">
                <a:moveTo>
                  <a:pt x="4114800" y="35859"/>
                </a:moveTo>
                <a:lnTo>
                  <a:pt x="1075765" y="0"/>
                </a:lnTo>
                <a:lnTo>
                  <a:pt x="0" y="1792941"/>
                </a:lnTo>
                <a:lnTo>
                  <a:pt x="5056094" y="1792941"/>
                </a:lnTo>
                <a:lnTo>
                  <a:pt x="5038165" y="188259"/>
                </a:lnTo>
                <a:lnTo>
                  <a:pt x="4706470" y="394447"/>
                </a:lnTo>
                <a:lnTo>
                  <a:pt x="4329953" y="295835"/>
                </a:lnTo>
                <a:lnTo>
                  <a:pt x="4114800" y="35859"/>
                </a:lnTo>
                <a:close/>
              </a:path>
            </a:pathLst>
          </a:custGeom>
          <a:gradFill flip="none" rotWithShape="1">
            <a:gsLst>
              <a:gs pos="0">
                <a:srgbClr val="5E9EFF"/>
              </a:gs>
              <a:gs pos="39999">
                <a:srgbClr val="85C2FF"/>
              </a:gs>
              <a:gs pos="70000">
                <a:srgbClr val="C4D6EB"/>
              </a:gs>
              <a:gs pos="100000">
                <a:srgbClr val="FFEBFA"/>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ZoneTexte 73"/>
          <p:cNvSpPr txBox="1"/>
          <p:nvPr/>
        </p:nvSpPr>
        <p:spPr>
          <a:xfrm>
            <a:off x="6444208" y="3140968"/>
            <a:ext cx="1449243" cy="369332"/>
          </a:xfrm>
          <a:prstGeom prst="rect">
            <a:avLst/>
          </a:prstGeom>
          <a:solidFill>
            <a:schemeClr val="bg1"/>
          </a:solidFill>
        </p:spPr>
        <p:txBody>
          <a:bodyPr wrap="none" rtlCol="0">
            <a:spAutoFit/>
          </a:bodyPr>
          <a:lstStyle/>
          <a:p>
            <a:r>
              <a:rPr lang="fr-FR" b="1" cap="all" dirty="0" smtClean="0">
                <a:solidFill>
                  <a:srgbClr val="00B050"/>
                </a:solidFill>
              </a:rPr>
              <a:t>Zone public</a:t>
            </a:r>
            <a:endParaRPr lang="fr-FR" b="1" cap="all" dirty="0">
              <a:solidFill>
                <a:srgbClr val="00B050"/>
              </a:solidFill>
            </a:endParaRPr>
          </a:p>
        </p:txBody>
      </p:sp>
      <p:sp>
        <p:nvSpPr>
          <p:cNvPr id="67" name="ZoneTexte 66"/>
          <p:cNvSpPr txBox="1"/>
          <p:nvPr/>
        </p:nvSpPr>
        <p:spPr>
          <a:xfrm>
            <a:off x="4139952" y="2276872"/>
            <a:ext cx="1167114" cy="369332"/>
          </a:xfrm>
          <a:prstGeom prst="rect">
            <a:avLst/>
          </a:prstGeom>
          <a:solidFill>
            <a:schemeClr val="bg1"/>
          </a:solidFill>
        </p:spPr>
        <p:txBody>
          <a:bodyPr wrap="none" rtlCol="0">
            <a:spAutoFit/>
          </a:bodyPr>
          <a:lstStyle/>
          <a:p>
            <a:r>
              <a:rPr lang="fr-FR" b="1" cap="all" dirty="0" smtClean="0">
                <a:solidFill>
                  <a:srgbClr val="00B050"/>
                </a:solidFill>
              </a:rPr>
              <a:t>Zone </a:t>
            </a:r>
            <a:r>
              <a:rPr lang="fr-FR" b="1" cap="all" dirty="0" err="1" smtClean="0">
                <a:solidFill>
                  <a:srgbClr val="00B050"/>
                </a:solidFill>
              </a:rPr>
              <a:t>tvn</a:t>
            </a:r>
            <a:endParaRPr lang="fr-FR" b="1" cap="all" dirty="0">
              <a:solidFill>
                <a:srgbClr val="00B050"/>
              </a:solidFill>
            </a:endParaRPr>
          </a:p>
        </p:txBody>
      </p:sp>
      <p:sp>
        <p:nvSpPr>
          <p:cNvPr id="53" name="ZoneTexte 52"/>
          <p:cNvSpPr txBox="1"/>
          <p:nvPr/>
        </p:nvSpPr>
        <p:spPr>
          <a:xfrm>
            <a:off x="3203848" y="2132856"/>
            <a:ext cx="360040" cy="216000"/>
          </a:xfrm>
          <a:prstGeom prst="rect">
            <a:avLst/>
          </a:prstGeom>
          <a:solidFill>
            <a:schemeClr val="bg1"/>
          </a:solidFill>
          <a:ln>
            <a:solidFill>
              <a:schemeClr val="tx1"/>
            </a:solidFill>
          </a:ln>
        </p:spPr>
        <p:txBody>
          <a:bodyPr wrap="square" rtlCol="0">
            <a:spAutoFit/>
          </a:bodyPr>
          <a:lstStyle/>
          <a:p>
            <a:pPr algn="ctr"/>
            <a:r>
              <a:rPr lang="fr-FR" sz="800" b="1" cap="all" dirty="0" smtClean="0"/>
              <a:t>ETH</a:t>
            </a:r>
            <a:endParaRPr lang="fr-FR" sz="800" b="1" u="sng" cap="all" dirty="0" smtClean="0"/>
          </a:p>
        </p:txBody>
      </p:sp>
      <p:cxnSp>
        <p:nvCxnSpPr>
          <p:cNvPr id="43" name="Connecteur droit 42"/>
          <p:cNvCxnSpPr/>
          <p:nvPr/>
        </p:nvCxnSpPr>
        <p:spPr>
          <a:xfrm>
            <a:off x="1344706" y="4069976"/>
            <a:ext cx="779929" cy="8965"/>
          </a:xfrm>
          <a:prstGeom prst="line">
            <a:avLst/>
          </a:prstGeom>
          <a:ln w="38100" cmpd="sng">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2339732" y="4149080"/>
            <a:ext cx="40" cy="216024"/>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49" name="Image 48" descr="Camera.jpg"/>
          <p:cNvPicPr>
            <a:picLocks noChangeAspect="1"/>
          </p:cNvPicPr>
          <p:nvPr/>
        </p:nvPicPr>
        <p:blipFill>
          <a:blip r:embed="rId7" cstate="print"/>
          <a:stretch>
            <a:fillRect/>
          </a:stretch>
        </p:blipFill>
        <p:spPr>
          <a:xfrm>
            <a:off x="539552" y="3789040"/>
            <a:ext cx="792088" cy="554328"/>
          </a:xfrm>
          <a:prstGeom prst="rect">
            <a:avLst/>
          </a:prstGeom>
        </p:spPr>
      </p:pic>
      <p:grpSp>
        <p:nvGrpSpPr>
          <p:cNvPr id="58" name="Groupe 57"/>
          <p:cNvGrpSpPr/>
          <p:nvPr/>
        </p:nvGrpSpPr>
        <p:grpSpPr>
          <a:xfrm>
            <a:off x="2124000" y="1846800"/>
            <a:ext cx="499610" cy="1917736"/>
            <a:chOff x="539552" y="1195754"/>
            <a:chExt cx="499610" cy="1917736"/>
          </a:xfrm>
        </p:grpSpPr>
        <p:grpSp>
          <p:nvGrpSpPr>
            <p:cNvPr id="41" name="Groupe 254"/>
            <p:cNvGrpSpPr/>
            <p:nvPr/>
          </p:nvGrpSpPr>
          <p:grpSpPr>
            <a:xfrm>
              <a:off x="539552" y="1196752"/>
              <a:ext cx="432048" cy="1916738"/>
              <a:chOff x="2123728" y="1844824"/>
              <a:chExt cx="432048" cy="1916738"/>
            </a:xfrm>
          </p:grpSpPr>
          <p:cxnSp>
            <p:nvCxnSpPr>
              <p:cNvPr id="42" name="Connecteur droit 41"/>
              <p:cNvCxnSpPr/>
              <p:nvPr/>
            </p:nvCxnSpPr>
            <p:spPr>
              <a:xfrm flipV="1">
                <a:off x="2339752" y="1844824"/>
                <a:ext cx="0" cy="1916738"/>
              </a:xfrm>
              <a:prstGeom prst="line">
                <a:avLst/>
              </a:prstGeom>
              <a:ln w="127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2123728" y="2492896"/>
                <a:ext cx="432048" cy="215444"/>
              </a:xfrm>
              <a:prstGeom prst="rect">
                <a:avLst/>
              </a:prstGeom>
              <a:solidFill>
                <a:schemeClr val="bg1"/>
              </a:solidFill>
              <a:ln>
                <a:solidFill>
                  <a:srgbClr val="FF0000"/>
                </a:solidFill>
              </a:ln>
            </p:spPr>
            <p:txBody>
              <a:bodyPr wrap="square" rtlCol="0">
                <a:spAutoFit/>
              </a:bodyPr>
              <a:lstStyle/>
              <a:p>
                <a:r>
                  <a:rPr lang="fr-FR" sz="800" b="1" dirty="0" err="1" smtClean="0"/>
                  <a:t>Conv</a:t>
                </a:r>
                <a:r>
                  <a:rPr lang="fr-FR" sz="800" b="1" dirty="0" smtClean="0"/>
                  <a:t>.</a:t>
                </a:r>
                <a:endParaRPr lang="fr-FR" sz="800" b="1" dirty="0"/>
              </a:p>
            </p:txBody>
          </p:sp>
        </p:grpSp>
        <p:cxnSp>
          <p:nvCxnSpPr>
            <p:cNvPr id="56" name="Connecteur droit 55"/>
            <p:cNvCxnSpPr/>
            <p:nvPr/>
          </p:nvCxnSpPr>
          <p:spPr>
            <a:xfrm flipV="1">
              <a:off x="755576" y="1195754"/>
              <a:ext cx="283586" cy="998"/>
            </a:xfrm>
            <a:prstGeom prst="line">
              <a:avLst/>
            </a:prstGeom>
            <a:ln w="12700" cmpd="sng">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grpSp>
      <p:sp>
        <p:nvSpPr>
          <p:cNvPr id="101" name="ZoneTexte 100"/>
          <p:cNvSpPr txBox="1"/>
          <p:nvPr/>
        </p:nvSpPr>
        <p:spPr>
          <a:xfrm>
            <a:off x="2123728" y="3717032"/>
            <a:ext cx="432048" cy="216000"/>
          </a:xfrm>
          <a:prstGeom prst="rect">
            <a:avLst/>
          </a:prstGeom>
          <a:solidFill>
            <a:schemeClr val="bg1"/>
          </a:solidFill>
          <a:ln>
            <a:solidFill>
              <a:schemeClr val="tx1"/>
            </a:solidFill>
          </a:ln>
        </p:spPr>
        <p:txBody>
          <a:bodyPr wrap="square" rtlCol="0">
            <a:spAutoFit/>
          </a:bodyPr>
          <a:lstStyle/>
          <a:p>
            <a:pPr algn="ctr"/>
            <a:r>
              <a:rPr lang="fr-FR" sz="800" b="1" cap="all" dirty="0" smtClean="0"/>
              <a:t>HDMI</a:t>
            </a:r>
            <a:endParaRPr lang="fr-FR" sz="800" b="1" u="sng" cap="all" dirty="0" smtClean="0"/>
          </a:p>
        </p:txBody>
      </p:sp>
      <p:sp>
        <p:nvSpPr>
          <p:cNvPr id="54" name="ZoneTexte 53"/>
          <p:cNvSpPr txBox="1"/>
          <p:nvPr/>
        </p:nvSpPr>
        <p:spPr>
          <a:xfrm>
            <a:off x="2123728" y="3933056"/>
            <a:ext cx="720000" cy="252000"/>
          </a:xfrm>
          <a:prstGeom prst="rect">
            <a:avLst/>
          </a:prstGeom>
          <a:solidFill>
            <a:schemeClr val="bg1"/>
          </a:solidFill>
          <a:ln>
            <a:solidFill>
              <a:schemeClr val="tx1"/>
            </a:solidFill>
          </a:ln>
        </p:spPr>
        <p:txBody>
          <a:bodyPr wrap="square" rtlCol="0">
            <a:spAutoFit/>
          </a:bodyPr>
          <a:lstStyle/>
          <a:p>
            <a:pPr algn="ctr"/>
            <a:r>
              <a:rPr lang="fr-FR" sz="1000" b="1" cap="all" dirty="0" smtClean="0"/>
              <a:t>MEL</a:t>
            </a:r>
            <a:endParaRPr lang="fr-FR" sz="1000" b="1" u="sng" cap="all" dirty="0" smtClean="0"/>
          </a:p>
        </p:txBody>
      </p:sp>
      <p:sp>
        <p:nvSpPr>
          <p:cNvPr id="59" name="ZoneTexte 58"/>
          <p:cNvSpPr txBox="1"/>
          <p:nvPr/>
        </p:nvSpPr>
        <p:spPr>
          <a:xfrm>
            <a:off x="1026732" y="404664"/>
            <a:ext cx="7090537" cy="369332"/>
          </a:xfrm>
          <a:prstGeom prst="rect">
            <a:avLst/>
          </a:prstGeom>
          <a:noFill/>
          <a:ln>
            <a:solidFill>
              <a:schemeClr val="tx1"/>
            </a:solidFill>
          </a:ln>
        </p:spPr>
        <p:txBody>
          <a:bodyPr wrap="square" rtlCol="0">
            <a:spAutoFit/>
          </a:bodyPr>
          <a:lstStyle/>
          <a:p>
            <a:pPr algn="ctr"/>
            <a:r>
              <a:rPr lang="fr-FR" b="1" cap="all" dirty="0" smtClean="0"/>
              <a:t>2- streaming du PC OBS vers la box internet</a:t>
            </a:r>
            <a:endParaRPr lang="fr-FR" b="1" u="sng" cap="all" dirty="0" smtClean="0"/>
          </a:p>
        </p:txBody>
      </p:sp>
      <p:grpSp>
        <p:nvGrpSpPr>
          <p:cNvPr id="50" name="Groupe 49"/>
          <p:cNvGrpSpPr/>
          <p:nvPr/>
        </p:nvGrpSpPr>
        <p:grpSpPr>
          <a:xfrm>
            <a:off x="4355976" y="2852936"/>
            <a:ext cx="737448" cy="576064"/>
            <a:chOff x="4067944" y="3356992"/>
            <a:chExt cx="737448" cy="576064"/>
          </a:xfrm>
        </p:grpSpPr>
        <p:sp>
          <p:nvSpPr>
            <p:cNvPr id="62" name="ZoneTexte 61"/>
            <p:cNvSpPr txBox="1"/>
            <p:nvPr/>
          </p:nvSpPr>
          <p:spPr>
            <a:xfrm>
              <a:off x="4211960" y="3356992"/>
              <a:ext cx="593432" cy="307777"/>
            </a:xfrm>
            <a:prstGeom prst="rect">
              <a:avLst/>
            </a:prstGeom>
            <a:noFill/>
          </p:spPr>
          <p:txBody>
            <a:bodyPr wrap="none" rtlCol="0">
              <a:spAutoFit/>
            </a:bodyPr>
            <a:lstStyle/>
            <a:p>
              <a:r>
                <a:rPr lang="fr-FR" sz="1400" b="1" u="sng" dirty="0" smtClean="0"/>
                <a:t>Câble</a:t>
              </a:r>
              <a:endParaRPr lang="fr-FR" sz="1400" b="1" u="sng" dirty="0"/>
            </a:p>
          </p:txBody>
        </p:sp>
        <p:cxnSp>
          <p:nvCxnSpPr>
            <p:cNvPr id="63" name="Connecteur droit avec flèche 62"/>
            <p:cNvCxnSpPr/>
            <p:nvPr/>
          </p:nvCxnSpPr>
          <p:spPr>
            <a:xfrm flipH="1">
              <a:off x="4067944" y="3573016"/>
              <a:ext cx="360040" cy="36004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1000"/>
                                        <p:tgtEl>
                                          <p:spTgt spid="43"/>
                                        </p:tgtEl>
                                      </p:cBhvr>
                                    </p:animEffect>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2000"/>
                                        <p:tgtEl>
                                          <p:spTgt spid="2"/>
                                        </p:tgtEl>
                                      </p:cBhvr>
                                    </p:animEffect>
                                  </p:childTnLst>
                                </p:cTn>
                              </p:par>
                              <p:par>
                                <p:cTn id="17" presetID="22" presetClass="entr" presetSubtype="1"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up)">
                                      <p:cBhvr>
                                        <p:cTn id="19" dur="2000"/>
                                        <p:tgtEl>
                                          <p:spTgt spid="48"/>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up)">
                                      <p:cBhvr>
                                        <p:cTn id="27" dur="1000"/>
                                        <p:tgtEl>
                                          <p:spTgt spid="85"/>
                                        </p:tgtEl>
                                      </p:cBhvr>
                                    </p:animEffect>
                                  </p:childTnLst>
                                </p:cTn>
                              </p:par>
                            </p:childTnLst>
                          </p:cTn>
                        </p:par>
                        <p:par>
                          <p:cTn id="28" fill="hold">
                            <p:stCondLst>
                              <p:cond delay="5000"/>
                            </p:stCondLst>
                            <p:childTnLst>
                              <p:par>
                                <p:cTn id="29" presetID="22" presetClass="entr" presetSubtype="8"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wipe(left)">
                                      <p:cBhvr>
                                        <p:cTn id="31" dur="1000"/>
                                        <p:tgtEl>
                                          <p:spTgt spid="94"/>
                                        </p:tgtEl>
                                      </p:cBhvr>
                                    </p:animEffect>
                                  </p:childTnLst>
                                </p:cTn>
                              </p:par>
                            </p:childTnLst>
                          </p:cTn>
                        </p:par>
                        <p:par>
                          <p:cTn id="32" fill="hold">
                            <p:stCondLst>
                              <p:cond delay="6000"/>
                            </p:stCondLst>
                            <p:childTnLst>
                              <p:par>
                                <p:cTn id="33" presetID="22" presetClass="entr" presetSubtype="8" fill="hold" nodeType="after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wipe(left)">
                                      <p:cBhvr>
                                        <p:cTn id="35"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21815" y="2988816"/>
            <a:ext cx="5500371" cy="507831"/>
          </a:xfrm>
          <a:prstGeom prst="rect">
            <a:avLst/>
          </a:prstGeom>
          <a:noFill/>
        </p:spPr>
        <p:txBody>
          <a:bodyPr wrap="square" rtlCol="0">
            <a:spAutoFit/>
          </a:bodyPr>
          <a:lstStyle/>
          <a:p>
            <a:pPr algn="ctr">
              <a:lnSpc>
                <a:spcPct val="150000"/>
              </a:lnSpc>
            </a:pPr>
            <a:r>
              <a:rPr lang="fr-FR" b="1" cap="all" dirty="0" smtClean="0"/>
              <a:t>Comment faire pour se connecter à l’internet </a:t>
            </a:r>
            <a:endParaRPr lang="fr-FR" b="1" cap="all" dirty="0"/>
          </a:p>
        </p:txBody>
      </p:sp>
      <p:sp>
        <p:nvSpPr>
          <p:cNvPr id="3" name="Rectangle 2"/>
          <p:cNvSpPr/>
          <p:nvPr/>
        </p:nvSpPr>
        <p:spPr>
          <a:xfrm>
            <a:off x="2808930" y="3861048"/>
            <a:ext cx="3526141" cy="369332"/>
          </a:xfrm>
          <a:prstGeom prst="rect">
            <a:avLst/>
          </a:prstGeom>
        </p:spPr>
        <p:txBody>
          <a:bodyPr wrap="square">
            <a:spAutoFit/>
          </a:bodyPr>
          <a:lstStyle/>
          <a:p>
            <a:r>
              <a:rPr lang="fr-FR" b="1" cap="all" dirty="0" smtClean="0"/>
              <a:t>lorsqu’il n’existe pas de box ?</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7975" y="909638"/>
            <a:ext cx="8526463" cy="50387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07604" y="764704"/>
            <a:ext cx="7128792" cy="369332"/>
          </a:xfrm>
          <a:prstGeom prst="rect">
            <a:avLst/>
          </a:prstGeom>
          <a:noFill/>
          <a:ln>
            <a:solidFill>
              <a:schemeClr val="tx1"/>
            </a:solidFill>
          </a:ln>
        </p:spPr>
        <p:txBody>
          <a:bodyPr wrap="square" rtlCol="0">
            <a:spAutoFit/>
          </a:bodyPr>
          <a:lstStyle/>
          <a:p>
            <a:pPr algn="ctr"/>
            <a:r>
              <a:rPr lang="fr-FR" b="1" cap="all" dirty="0" smtClean="0"/>
              <a:t>sur le Smartphone &gt; OPTION « </a:t>
            </a:r>
            <a:r>
              <a:rPr lang="fr-FR" b="1" i="1" cap="all" dirty="0" smtClean="0"/>
              <a:t>Point d’accès mobile et modem »</a:t>
            </a:r>
            <a:endParaRPr lang="fr-FR" b="1" cap="all" dirty="0"/>
          </a:p>
        </p:txBody>
      </p:sp>
      <p:pic>
        <p:nvPicPr>
          <p:cNvPr id="3" name="Image 2" descr="Samsung Galaxy A52s 5G- Screenshot.jpg"/>
          <p:cNvPicPr>
            <a:picLocks noChangeAspect="1"/>
          </p:cNvPicPr>
          <p:nvPr/>
        </p:nvPicPr>
        <p:blipFill>
          <a:blip r:embed="rId2" cstate="print"/>
          <a:stretch>
            <a:fillRect/>
          </a:stretch>
        </p:blipFill>
        <p:spPr>
          <a:xfrm>
            <a:off x="811582" y="2060848"/>
            <a:ext cx="7520836" cy="3384376"/>
          </a:xfrm>
          <a:prstGeom prst="rect">
            <a:avLst/>
          </a:prstGeom>
          <a:ln>
            <a:solidFill>
              <a:schemeClr val="tx1"/>
            </a:solidFill>
          </a:ln>
        </p:spPr>
      </p:pic>
      <p:sp>
        <p:nvSpPr>
          <p:cNvPr id="4" name="Rectangle 3"/>
          <p:cNvSpPr/>
          <p:nvPr/>
        </p:nvSpPr>
        <p:spPr>
          <a:xfrm>
            <a:off x="899592" y="3140968"/>
            <a:ext cx="7272808"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114307" y="3861048"/>
            <a:ext cx="5096139" cy="646331"/>
          </a:xfrm>
          <a:prstGeom prst="rect">
            <a:avLst/>
          </a:prstGeom>
        </p:spPr>
        <p:txBody>
          <a:bodyPr wrap="none">
            <a:spAutoFit/>
          </a:bodyPr>
          <a:lstStyle/>
          <a:p>
            <a:pPr algn="ctr"/>
            <a:r>
              <a:rPr lang="fr-FR" b="1" cap="all" dirty="0" smtClean="0">
                <a:solidFill>
                  <a:srgbClr val="FF0000"/>
                </a:solidFill>
              </a:rPr>
              <a:t>Ces </a:t>
            </a:r>
            <a:r>
              <a:rPr lang="fr-FR" b="1" cap="all" dirty="0" err="1" smtClean="0">
                <a:solidFill>
                  <a:srgbClr val="FF0000"/>
                </a:solidFill>
              </a:rPr>
              <a:t>OPTIONs</a:t>
            </a:r>
            <a:r>
              <a:rPr lang="fr-FR" b="1" cap="all" dirty="0" smtClean="0">
                <a:solidFill>
                  <a:srgbClr val="FF0000"/>
                </a:solidFill>
              </a:rPr>
              <a:t> ne sont possibles qu’à partir de </a:t>
            </a:r>
          </a:p>
          <a:p>
            <a:pPr algn="ctr"/>
            <a:r>
              <a:rPr lang="fr-FR" b="1" cap="all" dirty="0" smtClean="0">
                <a:solidFill>
                  <a:srgbClr val="FF0000"/>
                </a:solidFill>
              </a:rPr>
              <a:t>la version </a:t>
            </a:r>
            <a:r>
              <a:rPr lang="fr-FR" b="1" cap="all" dirty="0" err="1" smtClean="0">
                <a:solidFill>
                  <a:srgbClr val="FF0000"/>
                </a:solidFill>
              </a:rPr>
              <a:t>androïd</a:t>
            </a:r>
            <a:r>
              <a:rPr lang="fr-FR" b="1" cap="all" dirty="0" smtClean="0">
                <a:solidFill>
                  <a:srgbClr val="FF0000"/>
                </a:solidFill>
              </a:rPr>
              <a:t> 11</a:t>
            </a:r>
            <a:endParaRPr lang="fr-FR" dirty="0">
              <a:solidFill>
                <a:srgbClr val="FF0000"/>
              </a:solidFill>
            </a:endParaRPr>
          </a:p>
        </p:txBody>
      </p:sp>
      <p:sp>
        <p:nvSpPr>
          <p:cNvPr id="7" name="Parenthèses 6"/>
          <p:cNvSpPr/>
          <p:nvPr/>
        </p:nvSpPr>
        <p:spPr>
          <a:xfrm>
            <a:off x="899592" y="3140968"/>
            <a:ext cx="2304256" cy="1944216"/>
          </a:xfrm>
          <a:prstGeom prst="bracketPair">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1149364" y="1268760"/>
            <a:ext cx="6845272" cy="369332"/>
          </a:xfrm>
          <a:prstGeom prst="rect">
            <a:avLst/>
          </a:prstGeom>
          <a:noFill/>
        </p:spPr>
        <p:txBody>
          <a:bodyPr wrap="none" rtlCol="0">
            <a:spAutoFit/>
          </a:bodyPr>
          <a:lstStyle/>
          <a:p>
            <a:r>
              <a:rPr lang="fr-FR" dirty="0" smtClean="0"/>
              <a:t>Dans les paramètres du Smartphone, aller dans l’onglet « Connexions »</a:t>
            </a:r>
            <a:endParaRPr lang="fr-FR" dirty="0"/>
          </a:p>
        </p:txBody>
      </p:sp>
      <p:sp>
        <p:nvSpPr>
          <p:cNvPr id="8" name="Rectangle 7"/>
          <p:cNvSpPr/>
          <p:nvPr/>
        </p:nvSpPr>
        <p:spPr>
          <a:xfrm>
            <a:off x="1115616" y="1556792"/>
            <a:ext cx="2138471" cy="369332"/>
          </a:xfrm>
          <a:prstGeom prst="rect">
            <a:avLst/>
          </a:prstGeom>
        </p:spPr>
        <p:txBody>
          <a:bodyPr wrap="none">
            <a:spAutoFit/>
          </a:bodyPr>
          <a:lstStyle/>
          <a:p>
            <a:r>
              <a:rPr lang="fr-FR" dirty="0" smtClean="0"/>
              <a:t>puis dans l’onglet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5000"/>
                            </p:stCondLst>
                            <p:childTnLst>
                              <p:par>
                                <p:cTn id="17" presetID="10" presetClass="exit" presetSubtype="0" fill="hold" grpId="0" nodeType="afterEffect">
                                  <p:stCondLst>
                                    <p:cond delay="0"/>
                                  </p:stCondLst>
                                  <p:childTnLst>
                                    <p:animEffect transition="out" filter="fade">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10"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5868144" y="3789040"/>
            <a:ext cx="7200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5868144" y="3861048"/>
            <a:ext cx="7200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52"/>
          <p:cNvGrpSpPr/>
          <p:nvPr/>
        </p:nvGrpSpPr>
        <p:grpSpPr>
          <a:xfrm>
            <a:off x="4716016" y="2780928"/>
            <a:ext cx="360040" cy="864096"/>
            <a:chOff x="5796136" y="1628800"/>
            <a:chExt cx="360040" cy="864096"/>
          </a:xfrm>
        </p:grpSpPr>
        <p:pic>
          <p:nvPicPr>
            <p:cNvPr id="71" name="Picture 3"/>
            <p:cNvPicPr>
              <a:picLocks noChangeAspect="1" noChangeArrowheads="1"/>
            </p:cNvPicPr>
            <p:nvPr/>
          </p:nvPicPr>
          <p:blipFill>
            <a:blip r:embed="rId2" cstate="print"/>
            <a:srcRect/>
            <a:stretch>
              <a:fillRect/>
            </a:stretch>
          </p:blipFill>
          <p:spPr bwMode="auto">
            <a:xfrm>
              <a:off x="5796136" y="2060848"/>
              <a:ext cx="253594" cy="432048"/>
            </a:xfrm>
            <a:prstGeom prst="rect">
              <a:avLst/>
            </a:prstGeom>
            <a:noFill/>
            <a:ln w="9525">
              <a:noFill/>
              <a:miter lim="800000"/>
              <a:headEnd/>
              <a:tailEnd/>
            </a:ln>
            <a:effectLst/>
          </p:spPr>
        </p:pic>
        <p:pic>
          <p:nvPicPr>
            <p:cNvPr id="73" name="Picture 2"/>
            <p:cNvPicPr>
              <a:picLocks noChangeAspect="1" noChangeArrowheads="1"/>
            </p:cNvPicPr>
            <p:nvPr/>
          </p:nvPicPr>
          <p:blipFill>
            <a:blip r:embed="rId3" cstate="print"/>
            <a:srcRect/>
            <a:stretch>
              <a:fillRect/>
            </a:stretch>
          </p:blipFill>
          <p:spPr bwMode="auto">
            <a:xfrm>
              <a:off x="5796136" y="1628800"/>
              <a:ext cx="360040" cy="447525"/>
            </a:xfrm>
            <a:prstGeom prst="rect">
              <a:avLst/>
            </a:prstGeom>
            <a:noFill/>
            <a:ln w="9525">
              <a:noFill/>
              <a:miter lim="800000"/>
              <a:headEnd/>
              <a:tailEnd/>
            </a:ln>
            <a:effectLst/>
          </p:spPr>
        </p:pic>
      </p:grpSp>
      <p:sp>
        <p:nvSpPr>
          <p:cNvPr id="88" name="Forme libre 87"/>
          <p:cNvSpPr/>
          <p:nvPr/>
        </p:nvSpPr>
        <p:spPr>
          <a:xfrm>
            <a:off x="3923928" y="1124744"/>
            <a:ext cx="4995954" cy="5419491"/>
          </a:xfrm>
          <a:custGeom>
            <a:avLst/>
            <a:gdLst>
              <a:gd name="connsiteX0" fmla="*/ 3343835 w 5316070"/>
              <a:gd name="connsiteY0" fmla="*/ 0 h 5602941"/>
              <a:gd name="connsiteX1" fmla="*/ 0 w 5316070"/>
              <a:gd name="connsiteY1" fmla="*/ 5602941 h 5602941"/>
              <a:gd name="connsiteX2" fmla="*/ 5316070 w 5316070"/>
              <a:gd name="connsiteY2" fmla="*/ 5585012 h 5602941"/>
              <a:gd name="connsiteX3" fmla="*/ 5280212 w 5316070"/>
              <a:gd name="connsiteY3" fmla="*/ 17930 h 5602941"/>
              <a:gd name="connsiteX4" fmla="*/ 3343835 w 5316070"/>
              <a:gd name="connsiteY4" fmla="*/ 0 h 5602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6070" h="5602941">
                <a:moveTo>
                  <a:pt x="3343835" y="0"/>
                </a:moveTo>
                <a:lnTo>
                  <a:pt x="0" y="5602941"/>
                </a:lnTo>
                <a:lnTo>
                  <a:pt x="5316070" y="5585012"/>
                </a:lnTo>
                <a:lnTo>
                  <a:pt x="5280212" y="17930"/>
                </a:lnTo>
                <a:lnTo>
                  <a:pt x="3343835" y="0"/>
                </a:lnTo>
                <a:close/>
              </a:path>
            </a:pathLst>
          </a:custGeom>
          <a:gradFill>
            <a:gsLst>
              <a:gs pos="0">
                <a:srgbClr val="5E9EFF"/>
              </a:gs>
              <a:gs pos="39999">
                <a:srgbClr val="85C2FF"/>
              </a:gs>
              <a:gs pos="70000">
                <a:srgbClr val="C4D6EB"/>
              </a:gs>
              <a:gs pos="100000">
                <a:srgbClr val="FFEBFA"/>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p:cNvPicPr>
            <a:picLocks noChangeAspect="1" noChangeArrowheads="1"/>
          </p:cNvPicPr>
          <p:nvPr/>
        </p:nvPicPr>
        <p:blipFill>
          <a:blip r:embed="rId4" cstate="print"/>
          <a:srcRect/>
          <a:stretch>
            <a:fillRect/>
          </a:stretch>
        </p:blipFill>
        <p:spPr bwMode="auto">
          <a:xfrm>
            <a:off x="6516216" y="2924944"/>
            <a:ext cx="545586" cy="792087"/>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srcRect/>
          <a:stretch>
            <a:fillRect/>
          </a:stretch>
        </p:blipFill>
        <p:spPr bwMode="auto">
          <a:xfrm>
            <a:off x="7812360" y="4005064"/>
            <a:ext cx="1032472" cy="1008112"/>
          </a:xfrm>
          <a:prstGeom prst="rect">
            <a:avLst/>
          </a:prstGeom>
          <a:noFill/>
          <a:ln w="9525">
            <a:noFill/>
            <a:miter lim="800000"/>
            <a:headEnd/>
            <a:tailEnd/>
          </a:ln>
          <a:effectLst/>
        </p:spPr>
      </p:pic>
      <p:sp>
        <p:nvSpPr>
          <p:cNvPr id="83" name="ZoneTexte 82"/>
          <p:cNvSpPr txBox="1"/>
          <p:nvPr/>
        </p:nvSpPr>
        <p:spPr>
          <a:xfrm>
            <a:off x="1979712" y="332656"/>
            <a:ext cx="5112568" cy="369332"/>
          </a:xfrm>
          <a:prstGeom prst="rect">
            <a:avLst/>
          </a:prstGeom>
          <a:noFill/>
          <a:ln>
            <a:solidFill>
              <a:schemeClr val="tx1"/>
            </a:solidFill>
          </a:ln>
        </p:spPr>
        <p:txBody>
          <a:bodyPr wrap="square" rtlCol="0">
            <a:spAutoFit/>
          </a:bodyPr>
          <a:lstStyle/>
          <a:p>
            <a:pPr algn="ctr"/>
            <a:r>
              <a:rPr lang="fr-FR" b="1" cap="all" dirty="0" smtClean="0"/>
              <a:t>Différents Points d’accès mobile et modem</a:t>
            </a:r>
            <a:endParaRPr lang="fr-FR" b="1" u="sng" cap="all" dirty="0" smtClean="0"/>
          </a:p>
        </p:txBody>
      </p:sp>
      <p:cxnSp>
        <p:nvCxnSpPr>
          <p:cNvPr id="89" name="Connecteur droit 88"/>
          <p:cNvCxnSpPr/>
          <p:nvPr/>
        </p:nvCxnSpPr>
        <p:spPr>
          <a:xfrm>
            <a:off x="6786282" y="3137647"/>
            <a:ext cx="1314110" cy="1011433"/>
          </a:xfrm>
          <a:prstGeom prst="line">
            <a:avLst/>
          </a:prstGeom>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flipV="1">
            <a:off x="2537012" y="6237312"/>
            <a:ext cx="522821" cy="2123"/>
          </a:xfrm>
          <a:prstGeom prst="line">
            <a:avLst/>
          </a:prstGeom>
          <a:ln w="38100">
            <a:solidFill>
              <a:schemeClr val="bg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4932040" y="2924944"/>
            <a:ext cx="1854242" cy="230632"/>
          </a:xfrm>
          <a:prstGeom prst="line">
            <a:avLst/>
          </a:prstGeom>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grpSp>
        <p:nvGrpSpPr>
          <p:cNvPr id="48" name="Groupe 47"/>
          <p:cNvGrpSpPr/>
          <p:nvPr/>
        </p:nvGrpSpPr>
        <p:grpSpPr>
          <a:xfrm>
            <a:off x="107504" y="2204864"/>
            <a:ext cx="4802824" cy="830492"/>
            <a:chOff x="107504" y="2204864"/>
            <a:chExt cx="4802824" cy="830492"/>
          </a:xfrm>
        </p:grpSpPr>
        <p:pic>
          <p:nvPicPr>
            <p:cNvPr id="80" name="Image 79" descr="ATEM PC.jpg"/>
            <p:cNvPicPr>
              <a:picLocks noChangeAspect="1"/>
            </p:cNvPicPr>
            <p:nvPr/>
          </p:nvPicPr>
          <p:blipFill>
            <a:blip r:embed="rId6" cstate="print"/>
            <a:stretch>
              <a:fillRect/>
            </a:stretch>
          </p:blipFill>
          <p:spPr>
            <a:xfrm>
              <a:off x="1115616" y="2348880"/>
              <a:ext cx="931403" cy="504056"/>
            </a:xfrm>
            <a:prstGeom prst="rect">
              <a:avLst/>
            </a:prstGeom>
          </p:spPr>
        </p:pic>
        <p:grpSp>
          <p:nvGrpSpPr>
            <p:cNvPr id="93" name="Groupe 78"/>
            <p:cNvGrpSpPr/>
            <p:nvPr/>
          </p:nvGrpSpPr>
          <p:grpSpPr>
            <a:xfrm>
              <a:off x="2042576" y="2393456"/>
              <a:ext cx="419558" cy="432000"/>
              <a:chOff x="3923928" y="3140968"/>
              <a:chExt cx="419558" cy="432000"/>
            </a:xfrm>
          </p:grpSpPr>
          <p:pic>
            <p:nvPicPr>
              <p:cNvPr id="94" name="Picture 2"/>
              <p:cNvPicPr>
                <a:picLocks noChangeAspect="1" noChangeArrowheads="1"/>
              </p:cNvPicPr>
              <p:nvPr/>
            </p:nvPicPr>
            <p:blipFill>
              <a:blip r:embed="rId7" cstate="print"/>
              <a:srcRect/>
              <a:stretch>
                <a:fillRect/>
              </a:stretch>
            </p:blipFill>
            <p:spPr bwMode="auto">
              <a:xfrm>
                <a:off x="3995936" y="3140968"/>
                <a:ext cx="347550" cy="432000"/>
              </a:xfrm>
              <a:prstGeom prst="rect">
                <a:avLst/>
              </a:prstGeom>
              <a:noFill/>
              <a:ln w="9525">
                <a:noFill/>
                <a:miter lim="800000"/>
                <a:headEnd/>
                <a:tailEnd/>
              </a:ln>
              <a:effectLst/>
            </p:spPr>
          </p:pic>
          <p:cxnSp>
            <p:nvCxnSpPr>
              <p:cNvPr id="95" name="Connecteur droit 94"/>
              <p:cNvCxnSpPr>
                <a:stCxn id="94" idx="2"/>
              </p:cNvCxnSpPr>
              <p:nvPr/>
            </p:nvCxnSpPr>
            <p:spPr>
              <a:xfrm flipH="1">
                <a:off x="3923928" y="3572968"/>
                <a:ext cx="24578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6" name="Connecteur droit 95"/>
            <p:cNvCxnSpPr/>
            <p:nvPr/>
          </p:nvCxnSpPr>
          <p:spPr>
            <a:xfrm>
              <a:off x="2295144" y="2523744"/>
              <a:ext cx="2615184" cy="393192"/>
            </a:xfrm>
            <a:prstGeom prst="line">
              <a:avLst/>
            </a:prstGeom>
            <a:ln w="38100">
              <a:solidFill>
                <a:srgbClr val="FF0000"/>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16" name="ZoneTexte 115"/>
            <p:cNvSpPr txBox="1"/>
            <p:nvPr/>
          </p:nvSpPr>
          <p:spPr>
            <a:xfrm>
              <a:off x="107504" y="2492896"/>
              <a:ext cx="1224136" cy="246221"/>
            </a:xfrm>
            <a:prstGeom prst="rect">
              <a:avLst/>
            </a:prstGeom>
            <a:noFill/>
          </p:spPr>
          <p:txBody>
            <a:bodyPr wrap="square" rtlCol="0">
              <a:spAutoFit/>
            </a:bodyPr>
            <a:lstStyle/>
            <a:p>
              <a:r>
                <a:rPr lang="fr-FR" sz="1000" b="1" dirty="0" smtClean="0"/>
                <a:t>Modem Bluetooth</a:t>
              </a:r>
              <a:endParaRPr lang="fr-FR" sz="1000" b="1" dirty="0"/>
            </a:p>
          </p:txBody>
        </p:sp>
        <p:pic>
          <p:nvPicPr>
            <p:cNvPr id="1028" name="Picture 4"/>
            <p:cNvPicPr>
              <a:picLocks noChangeAspect="1" noChangeArrowheads="1"/>
            </p:cNvPicPr>
            <p:nvPr/>
          </p:nvPicPr>
          <p:blipFill>
            <a:blip r:embed="rId8" cstate="print"/>
            <a:srcRect/>
            <a:stretch>
              <a:fillRect/>
            </a:stretch>
          </p:blipFill>
          <p:spPr bwMode="auto">
            <a:xfrm>
              <a:off x="1979712" y="2204864"/>
              <a:ext cx="695325" cy="228600"/>
            </a:xfrm>
            <a:prstGeom prst="rect">
              <a:avLst/>
            </a:prstGeom>
            <a:noFill/>
            <a:ln w="9525">
              <a:noFill/>
              <a:miter lim="800000"/>
              <a:headEnd/>
              <a:tailEnd/>
            </a:ln>
            <a:effectLst/>
          </p:spPr>
        </p:pic>
        <p:pic>
          <p:nvPicPr>
            <p:cNvPr id="130" name="Picture 2"/>
            <p:cNvPicPr>
              <a:picLocks noChangeAspect="1" noChangeArrowheads="1"/>
            </p:cNvPicPr>
            <p:nvPr/>
          </p:nvPicPr>
          <p:blipFill>
            <a:blip r:embed="rId9" cstate="print"/>
            <a:srcRect/>
            <a:stretch>
              <a:fillRect/>
            </a:stretch>
          </p:blipFill>
          <p:spPr bwMode="auto">
            <a:xfrm rot="474540">
              <a:off x="2670984" y="2304177"/>
              <a:ext cx="1494056" cy="731179"/>
            </a:xfrm>
            <a:prstGeom prst="rect">
              <a:avLst/>
            </a:prstGeom>
            <a:noFill/>
            <a:ln w="9525">
              <a:noFill/>
              <a:miter lim="800000"/>
              <a:headEnd/>
              <a:tailEnd/>
            </a:ln>
            <a:effectLst/>
          </p:spPr>
        </p:pic>
      </p:grpSp>
      <p:sp>
        <p:nvSpPr>
          <p:cNvPr id="131" name="ZoneTexte 130"/>
          <p:cNvSpPr txBox="1"/>
          <p:nvPr/>
        </p:nvSpPr>
        <p:spPr>
          <a:xfrm>
            <a:off x="2843808" y="1988840"/>
            <a:ext cx="718466" cy="338554"/>
          </a:xfrm>
          <a:prstGeom prst="rect">
            <a:avLst/>
          </a:prstGeom>
          <a:noFill/>
        </p:spPr>
        <p:txBody>
          <a:bodyPr wrap="none" rtlCol="0">
            <a:spAutoFit/>
          </a:bodyPr>
          <a:lstStyle/>
          <a:p>
            <a:r>
              <a:rPr lang="fr-FR" sz="1600" i="1" dirty="0" smtClean="0"/>
              <a:t>Ondes</a:t>
            </a:r>
            <a:endParaRPr lang="fr-FR" sz="1600" i="1" dirty="0"/>
          </a:p>
        </p:txBody>
      </p:sp>
      <p:sp>
        <p:nvSpPr>
          <p:cNvPr id="132" name="ZoneTexte 131"/>
          <p:cNvSpPr txBox="1"/>
          <p:nvPr/>
        </p:nvSpPr>
        <p:spPr>
          <a:xfrm>
            <a:off x="3275856" y="4581128"/>
            <a:ext cx="772969" cy="338554"/>
          </a:xfrm>
          <a:prstGeom prst="rect">
            <a:avLst/>
          </a:prstGeom>
          <a:noFill/>
        </p:spPr>
        <p:txBody>
          <a:bodyPr wrap="none" rtlCol="0">
            <a:spAutoFit/>
          </a:bodyPr>
          <a:lstStyle/>
          <a:p>
            <a:r>
              <a:rPr lang="fr-FR" sz="1600" i="1" dirty="0" smtClean="0"/>
              <a:t>Filaires</a:t>
            </a:r>
            <a:endParaRPr lang="fr-FR" sz="1600" i="1" dirty="0"/>
          </a:p>
        </p:txBody>
      </p:sp>
      <p:grpSp>
        <p:nvGrpSpPr>
          <p:cNvPr id="49" name="Groupe 48"/>
          <p:cNvGrpSpPr/>
          <p:nvPr/>
        </p:nvGrpSpPr>
        <p:grpSpPr>
          <a:xfrm>
            <a:off x="467544" y="3345329"/>
            <a:ext cx="4608512" cy="1202765"/>
            <a:chOff x="467544" y="3345329"/>
            <a:chExt cx="4608512" cy="1202765"/>
          </a:xfrm>
        </p:grpSpPr>
        <p:pic>
          <p:nvPicPr>
            <p:cNvPr id="81" name="Image 80" descr="ATEM PC.jpg"/>
            <p:cNvPicPr>
              <a:picLocks noChangeAspect="1"/>
            </p:cNvPicPr>
            <p:nvPr/>
          </p:nvPicPr>
          <p:blipFill>
            <a:blip r:embed="rId6" cstate="print"/>
            <a:stretch>
              <a:fillRect/>
            </a:stretch>
          </p:blipFill>
          <p:spPr>
            <a:xfrm>
              <a:off x="1115616" y="3573016"/>
              <a:ext cx="931403" cy="504056"/>
            </a:xfrm>
            <a:prstGeom prst="rect">
              <a:avLst/>
            </a:prstGeom>
          </p:spPr>
        </p:pic>
        <p:sp>
          <p:nvSpPr>
            <p:cNvPr id="111" name="ZoneTexte 110"/>
            <p:cNvSpPr txBox="1"/>
            <p:nvPr/>
          </p:nvSpPr>
          <p:spPr>
            <a:xfrm>
              <a:off x="1979712" y="3933056"/>
              <a:ext cx="396262" cy="246221"/>
            </a:xfrm>
            <a:prstGeom prst="rect">
              <a:avLst/>
            </a:prstGeom>
            <a:solidFill>
              <a:schemeClr val="bg1"/>
            </a:solidFill>
            <a:ln>
              <a:solidFill>
                <a:schemeClr val="accent1">
                  <a:shade val="95000"/>
                  <a:satMod val="105000"/>
                </a:schemeClr>
              </a:solidFill>
            </a:ln>
          </p:spPr>
          <p:txBody>
            <a:bodyPr wrap="none" rtlCol="0">
              <a:spAutoFit/>
            </a:bodyPr>
            <a:lstStyle/>
            <a:p>
              <a:r>
                <a:rPr lang="fr-FR" sz="1000" dirty="0" smtClean="0"/>
                <a:t>USB</a:t>
              </a:r>
            </a:p>
          </p:txBody>
        </p:sp>
        <p:sp>
          <p:nvSpPr>
            <p:cNvPr id="114" name="ZoneTexte 113"/>
            <p:cNvSpPr txBox="1"/>
            <p:nvPr/>
          </p:nvSpPr>
          <p:spPr>
            <a:xfrm>
              <a:off x="4644008" y="3645024"/>
              <a:ext cx="432048" cy="246221"/>
            </a:xfrm>
            <a:prstGeom prst="rect">
              <a:avLst/>
            </a:prstGeom>
            <a:solidFill>
              <a:schemeClr val="bg1"/>
            </a:solidFill>
            <a:ln>
              <a:solidFill>
                <a:schemeClr val="accent1">
                  <a:shade val="95000"/>
                  <a:satMod val="105000"/>
                </a:schemeClr>
              </a:solidFill>
            </a:ln>
          </p:spPr>
          <p:txBody>
            <a:bodyPr wrap="square" rtlCol="0">
              <a:spAutoFit/>
            </a:bodyPr>
            <a:lstStyle/>
            <a:p>
              <a:pPr algn="ctr"/>
              <a:r>
                <a:rPr lang="fr-FR" sz="1000" dirty="0" smtClean="0"/>
                <a:t>USB</a:t>
              </a:r>
            </a:p>
          </p:txBody>
        </p:sp>
        <p:sp>
          <p:nvSpPr>
            <p:cNvPr id="117" name="ZoneTexte 116"/>
            <p:cNvSpPr txBox="1"/>
            <p:nvPr/>
          </p:nvSpPr>
          <p:spPr>
            <a:xfrm>
              <a:off x="467544" y="3717032"/>
              <a:ext cx="864096" cy="246221"/>
            </a:xfrm>
            <a:prstGeom prst="rect">
              <a:avLst/>
            </a:prstGeom>
            <a:noFill/>
          </p:spPr>
          <p:txBody>
            <a:bodyPr wrap="square" rtlCol="0">
              <a:spAutoFit/>
            </a:bodyPr>
            <a:lstStyle/>
            <a:p>
              <a:r>
                <a:rPr lang="fr-FR" sz="1000" b="1" dirty="0" smtClean="0"/>
                <a:t>Modem USB</a:t>
              </a:r>
              <a:endParaRPr lang="fr-FR" sz="1000" b="1" dirty="0"/>
            </a:p>
          </p:txBody>
        </p:sp>
        <p:sp>
          <p:nvSpPr>
            <p:cNvPr id="47" name="Forme libre 46"/>
            <p:cNvSpPr/>
            <p:nvPr/>
          </p:nvSpPr>
          <p:spPr>
            <a:xfrm>
              <a:off x="2384612" y="3345329"/>
              <a:ext cx="2259106" cy="1202765"/>
            </a:xfrm>
            <a:custGeom>
              <a:avLst/>
              <a:gdLst>
                <a:gd name="connsiteX0" fmla="*/ 2259106 w 2259106"/>
                <a:gd name="connsiteY0" fmla="*/ 419847 h 1202765"/>
                <a:gd name="connsiteX1" fmla="*/ 1640541 w 2259106"/>
                <a:gd name="connsiteY1" fmla="*/ 115047 h 1202765"/>
                <a:gd name="connsiteX2" fmla="*/ 1210235 w 2259106"/>
                <a:gd name="connsiteY2" fmla="*/ 1110130 h 1202765"/>
                <a:gd name="connsiteX3" fmla="*/ 645459 w 2259106"/>
                <a:gd name="connsiteY3" fmla="*/ 670859 h 1202765"/>
                <a:gd name="connsiteX4" fmla="*/ 0 w 2259106"/>
                <a:gd name="connsiteY4" fmla="*/ 697753 h 120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106" h="1202765">
                  <a:moveTo>
                    <a:pt x="2259106" y="419847"/>
                  </a:moveTo>
                  <a:cubicBezTo>
                    <a:pt x="2037229" y="209923"/>
                    <a:pt x="1815353" y="0"/>
                    <a:pt x="1640541" y="115047"/>
                  </a:cubicBezTo>
                  <a:cubicBezTo>
                    <a:pt x="1465729" y="230094"/>
                    <a:pt x="1376082" y="1017495"/>
                    <a:pt x="1210235" y="1110130"/>
                  </a:cubicBezTo>
                  <a:cubicBezTo>
                    <a:pt x="1044388" y="1202765"/>
                    <a:pt x="847165" y="739588"/>
                    <a:pt x="645459" y="670859"/>
                  </a:cubicBezTo>
                  <a:cubicBezTo>
                    <a:pt x="443753" y="602130"/>
                    <a:pt x="221876" y="649941"/>
                    <a:pt x="0" y="697753"/>
                  </a:cubicBez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5" name="Groupe 44"/>
          <p:cNvGrpSpPr/>
          <p:nvPr/>
        </p:nvGrpSpPr>
        <p:grpSpPr>
          <a:xfrm>
            <a:off x="755576" y="876871"/>
            <a:ext cx="4173040" cy="2040065"/>
            <a:chOff x="755576" y="876871"/>
            <a:chExt cx="4173040" cy="2040065"/>
          </a:xfrm>
        </p:grpSpPr>
        <p:pic>
          <p:nvPicPr>
            <p:cNvPr id="2050" name="Picture 2"/>
            <p:cNvPicPr>
              <a:picLocks noChangeAspect="1" noChangeArrowheads="1"/>
            </p:cNvPicPr>
            <p:nvPr/>
          </p:nvPicPr>
          <p:blipFill>
            <a:blip r:embed="rId9" cstate="print"/>
            <a:srcRect/>
            <a:stretch>
              <a:fillRect/>
            </a:stretch>
          </p:blipFill>
          <p:spPr bwMode="auto">
            <a:xfrm rot="2546719">
              <a:off x="3114200" y="1645082"/>
              <a:ext cx="1494056" cy="731179"/>
            </a:xfrm>
            <a:prstGeom prst="rect">
              <a:avLst/>
            </a:prstGeom>
            <a:noFill/>
            <a:ln w="9525">
              <a:noFill/>
              <a:miter lim="800000"/>
              <a:headEnd/>
              <a:tailEnd/>
            </a:ln>
            <a:effectLst/>
          </p:spPr>
        </p:pic>
        <p:grpSp>
          <p:nvGrpSpPr>
            <p:cNvPr id="9" name="Groupe 78"/>
            <p:cNvGrpSpPr/>
            <p:nvPr/>
          </p:nvGrpSpPr>
          <p:grpSpPr>
            <a:xfrm>
              <a:off x="2900936" y="1177296"/>
              <a:ext cx="419558" cy="432000"/>
              <a:chOff x="3923928" y="3140968"/>
              <a:chExt cx="419558" cy="432000"/>
            </a:xfrm>
          </p:grpSpPr>
          <p:pic>
            <p:nvPicPr>
              <p:cNvPr id="66" name="Picture 2"/>
              <p:cNvPicPr>
                <a:picLocks noChangeAspect="1" noChangeArrowheads="1"/>
              </p:cNvPicPr>
              <p:nvPr/>
            </p:nvPicPr>
            <p:blipFill>
              <a:blip r:embed="rId7" cstate="print"/>
              <a:srcRect/>
              <a:stretch>
                <a:fillRect/>
              </a:stretch>
            </p:blipFill>
            <p:spPr bwMode="auto">
              <a:xfrm>
                <a:off x="3995936" y="3140968"/>
                <a:ext cx="347550" cy="432000"/>
              </a:xfrm>
              <a:prstGeom prst="rect">
                <a:avLst/>
              </a:prstGeom>
              <a:noFill/>
              <a:ln w="9525">
                <a:noFill/>
                <a:miter lim="800000"/>
                <a:headEnd/>
                <a:tailEnd/>
              </a:ln>
              <a:effectLst/>
            </p:spPr>
          </p:pic>
          <p:cxnSp>
            <p:nvCxnSpPr>
              <p:cNvPr id="67" name="Connecteur droit 66"/>
              <p:cNvCxnSpPr>
                <a:stCxn id="66" idx="2"/>
              </p:cNvCxnSpPr>
              <p:nvPr/>
            </p:nvCxnSpPr>
            <p:spPr>
              <a:xfrm flipH="1">
                <a:off x="3923928" y="3572968"/>
                <a:ext cx="24578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0" name="Connecteur droit 69"/>
            <p:cNvCxnSpPr/>
            <p:nvPr/>
          </p:nvCxnSpPr>
          <p:spPr>
            <a:xfrm>
              <a:off x="3131840" y="1340768"/>
              <a:ext cx="1796776" cy="1576168"/>
            </a:xfrm>
            <a:prstGeom prst="line">
              <a:avLst/>
            </a:prstGeom>
            <a:ln w="38100">
              <a:solidFill>
                <a:srgbClr val="FF0000"/>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14" name="Image 13" descr="ATEM PC.jpg"/>
            <p:cNvPicPr>
              <a:picLocks noChangeAspect="1"/>
            </p:cNvPicPr>
            <p:nvPr/>
          </p:nvPicPr>
          <p:blipFill>
            <a:blip r:embed="rId6" cstate="print"/>
            <a:stretch>
              <a:fillRect/>
            </a:stretch>
          </p:blipFill>
          <p:spPr>
            <a:xfrm>
              <a:off x="1979712" y="1124744"/>
              <a:ext cx="931403" cy="504056"/>
            </a:xfrm>
            <a:prstGeom prst="rect">
              <a:avLst/>
            </a:prstGeom>
          </p:spPr>
        </p:pic>
        <p:sp>
          <p:nvSpPr>
            <p:cNvPr id="115" name="ZoneTexte 114"/>
            <p:cNvSpPr txBox="1"/>
            <p:nvPr/>
          </p:nvSpPr>
          <p:spPr>
            <a:xfrm>
              <a:off x="755576" y="1268760"/>
              <a:ext cx="1296144" cy="246221"/>
            </a:xfrm>
            <a:prstGeom prst="rect">
              <a:avLst/>
            </a:prstGeom>
            <a:noFill/>
          </p:spPr>
          <p:txBody>
            <a:bodyPr wrap="square" rtlCol="0">
              <a:spAutoFit/>
            </a:bodyPr>
            <a:lstStyle/>
            <a:p>
              <a:r>
                <a:rPr lang="fr-FR" sz="1000" b="1" dirty="0" smtClean="0"/>
                <a:t>Point d’accès mobile</a:t>
              </a:r>
              <a:endParaRPr lang="fr-FR" sz="1000" b="1" dirty="0"/>
            </a:p>
          </p:txBody>
        </p:sp>
        <p:pic>
          <p:nvPicPr>
            <p:cNvPr id="3073" name="Picture 1"/>
            <p:cNvPicPr>
              <a:picLocks noChangeAspect="1" noChangeArrowheads="1"/>
            </p:cNvPicPr>
            <p:nvPr/>
          </p:nvPicPr>
          <p:blipFill>
            <a:blip r:embed="rId10" cstate="print"/>
            <a:srcRect/>
            <a:stretch>
              <a:fillRect/>
            </a:stretch>
          </p:blipFill>
          <p:spPr bwMode="auto">
            <a:xfrm>
              <a:off x="2931787" y="876871"/>
              <a:ext cx="457744" cy="313455"/>
            </a:xfrm>
            <a:prstGeom prst="rect">
              <a:avLst/>
            </a:prstGeom>
            <a:noFill/>
            <a:ln w="9525">
              <a:noFill/>
              <a:miter lim="800000"/>
              <a:headEnd/>
              <a:tailEnd/>
            </a:ln>
            <a:effectLst/>
          </p:spPr>
        </p:pic>
      </p:grpSp>
      <p:sp>
        <p:nvSpPr>
          <p:cNvPr id="44" name="ZoneTexte 43"/>
          <p:cNvSpPr txBox="1"/>
          <p:nvPr/>
        </p:nvSpPr>
        <p:spPr>
          <a:xfrm>
            <a:off x="4788024" y="2060848"/>
            <a:ext cx="1167114" cy="369332"/>
          </a:xfrm>
          <a:prstGeom prst="rect">
            <a:avLst/>
          </a:prstGeom>
          <a:solidFill>
            <a:schemeClr val="bg1"/>
          </a:solidFill>
        </p:spPr>
        <p:txBody>
          <a:bodyPr wrap="none" rtlCol="0">
            <a:spAutoFit/>
          </a:bodyPr>
          <a:lstStyle/>
          <a:p>
            <a:r>
              <a:rPr lang="fr-FR" b="1" cap="all" dirty="0" smtClean="0">
                <a:solidFill>
                  <a:srgbClr val="00B050"/>
                </a:solidFill>
              </a:rPr>
              <a:t>Zone </a:t>
            </a:r>
            <a:r>
              <a:rPr lang="fr-FR" b="1" cap="all" dirty="0" err="1" smtClean="0">
                <a:solidFill>
                  <a:srgbClr val="00B050"/>
                </a:solidFill>
              </a:rPr>
              <a:t>tvn</a:t>
            </a:r>
            <a:endParaRPr lang="fr-FR" b="1" cap="all" dirty="0">
              <a:solidFill>
                <a:srgbClr val="00B050"/>
              </a:solidFill>
            </a:endParaRPr>
          </a:p>
        </p:txBody>
      </p:sp>
      <p:grpSp>
        <p:nvGrpSpPr>
          <p:cNvPr id="53" name="Groupe 52"/>
          <p:cNvGrpSpPr/>
          <p:nvPr/>
        </p:nvGrpSpPr>
        <p:grpSpPr>
          <a:xfrm>
            <a:off x="899592" y="3899647"/>
            <a:ext cx="4062373" cy="1661458"/>
            <a:chOff x="899592" y="3899647"/>
            <a:chExt cx="4062373" cy="1661458"/>
          </a:xfrm>
        </p:grpSpPr>
        <p:grpSp>
          <p:nvGrpSpPr>
            <p:cNvPr id="50" name="Groupe 49"/>
            <p:cNvGrpSpPr/>
            <p:nvPr/>
          </p:nvGrpSpPr>
          <p:grpSpPr>
            <a:xfrm>
              <a:off x="899592" y="3899647"/>
              <a:ext cx="4062373" cy="1661458"/>
              <a:chOff x="899592" y="3899647"/>
              <a:chExt cx="4062373" cy="1661458"/>
            </a:xfrm>
          </p:grpSpPr>
          <p:pic>
            <p:nvPicPr>
              <p:cNvPr id="84" name="Image 83" descr="ATEM PC.jpg"/>
              <p:cNvPicPr>
                <a:picLocks noChangeAspect="1"/>
              </p:cNvPicPr>
              <p:nvPr/>
            </p:nvPicPr>
            <p:blipFill>
              <a:blip r:embed="rId6" cstate="print"/>
              <a:stretch>
                <a:fillRect/>
              </a:stretch>
            </p:blipFill>
            <p:spPr>
              <a:xfrm>
                <a:off x="1979712" y="4797152"/>
                <a:ext cx="931403" cy="504056"/>
              </a:xfrm>
              <a:prstGeom prst="rect">
                <a:avLst/>
              </a:prstGeom>
            </p:spPr>
          </p:pic>
          <p:sp>
            <p:nvSpPr>
              <p:cNvPr id="118" name="ZoneTexte 117"/>
              <p:cNvSpPr txBox="1"/>
              <p:nvPr/>
            </p:nvSpPr>
            <p:spPr>
              <a:xfrm>
                <a:off x="899592" y="4869160"/>
                <a:ext cx="1152128" cy="246221"/>
              </a:xfrm>
              <a:prstGeom prst="rect">
                <a:avLst/>
              </a:prstGeom>
              <a:noFill/>
            </p:spPr>
            <p:txBody>
              <a:bodyPr wrap="square" rtlCol="0">
                <a:spAutoFit/>
              </a:bodyPr>
              <a:lstStyle/>
              <a:p>
                <a:r>
                  <a:rPr lang="fr-FR" sz="1000" b="1" dirty="0" smtClean="0"/>
                  <a:t>Modem Ethernet</a:t>
                </a:r>
                <a:endParaRPr lang="fr-FR" sz="1000" b="1" dirty="0"/>
              </a:p>
            </p:txBody>
          </p:sp>
          <p:sp>
            <p:nvSpPr>
              <p:cNvPr id="113" name="ZoneTexte 112"/>
              <p:cNvSpPr txBox="1"/>
              <p:nvPr/>
            </p:nvSpPr>
            <p:spPr>
              <a:xfrm>
                <a:off x="2843808" y="5085184"/>
                <a:ext cx="389850" cy="246221"/>
              </a:xfrm>
              <a:prstGeom prst="rect">
                <a:avLst/>
              </a:prstGeom>
              <a:solidFill>
                <a:schemeClr val="bg1"/>
              </a:solidFill>
              <a:ln>
                <a:solidFill>
                  <a:schemeClr val="accent1">
                    <a:shade val="95000"/>
                    <a:satMod val="105000"/>
                  </a:schemeClr>
                </a:solidFill>
              </a:ln>
            </p:spPr>
            <p:txBody>
              <a:bodyPr wrap="none" rtlCol="0">
                <a:spAutoFit/>
              </a:bodyPr>
              <a:lstStyle/>
              <a:p>
                <a:r>
                  <a:rPr lang="fr-FR" sz="1000" dirty="0" smtClean="0"/>
                  <a:t>ETH</a:t>
                </a:r>
                <a:endParaRPr lang="fr-FR" sz="1000" dirty="0"/>
              </a:p>
            </p:txBody>
          </p:sp>
          <p:sp>
            <p:nvSpPr>
              <p:cNvPr id="46" name="Forme libre 45"/>
              <p:cNvSpPr/>
              <p:nvPr/>
            </p:nvSpPr>
            <p:spPr>
              <a:xfrm>
                <a:off x="3245224" y="3899647"/>
                <a:ext cx="1716741" cy="1661458"/>
              </a:xfrm>
              <a:custGeom>
                <a:avLst/>
                <a:gdLst>
                  <a:gd name="connsiteX0" fmla="*/ 1631576 w 1716741"/>
                  <a:gd name="connsiteY0" fmla="*/ 0 h 1661458"/>
                  <a:gd name="connsiteX1" fmla="*/ 1631576 w 1716741"/>
                  <a:gd name="connsiteY1" fmla="*/ 645459 h 1661458"/>
                  <a:gd name="connsiteX2" fmla="*/ 1120588 w 1716741"/>
                  <a:gd name="connsiteY2" fmla="*/ 582706 h 1661458"/>
                  <a:gd name="connsiteX3" fmla="*/ 977152 w 1716741"/>
                  <a:gd name="connsiteY3" fmla="*/ 1541929 h 1661458"/>
                  <a:gd name="connsiteX4" fmla="*/ 457200 w 1716741"/>
                  <a:gd name="connsiteY4" fmla="*/ 1299882 h 1661458"/>
                  <a:gd name="connsiteX5" fmla="*/ 0 w 1716741"/>
                  <a:gd name="connsiteY5" fmla="*/ 1290918 h 166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6741" h="1661458">
                    <a:moveTo>
                      <a:pt x="1631576" y="0"/>
                    </a:moveTo>
                    <a:cubicBezTo>
                      <a:pt x="1674158" y="274170"/>
                      <a:pt x="1716741" y="548341"/>
                      <a:pt x="1631576" y="645459"/>
                    </a:cubicBezTo>
                    <a:cubicBezTo>
                      <a:pt x="1546411" y="742577"/>
                      <a:pt x="1229659" y="433294"/>
                      <a:pt x="1120588" y="582706"/>
                    </a:cubicBezTo>
                    <a:cubicBezTo>
                      <a:pt x="1011517" y="732118"/>
                      <a:pt x="1087717" y="1422400"/>
                      <a:pt x="977152" y="1541929"/>
                    </a:cubicBezTo>
                    <a:cubicBezTo>
                      <a:pt x="866587" y="1661458"/>
                      <a:pt x="620059" y="1341717"/>
                      <a:pt x="457200" y="1299882"/>
                    </a:cubicBezTo>
                    <a:cubicBezTo>
                      <a:pt x="294341" y="1258047"/>
                      <a:pt x="147170" y="1274482"/>
                      <a:pt x="0" y="1290918"/>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52" name="ZoneTexte 51"/>
            <p:cNvSpPr txBox="1"/>
            <p:nvPr/>
          </p:nvSpPr>
          <p:spPr>
            <a:xfrm>
              <a:off x="3995936" y="4869160"/>
              <a:ext cx="504056" cy="246221"/>
            </a:xfrm>
            <a:prstGeom prst="rect">
              <a:avLst/>
            </a:prstGeom>
            <a:solidFill>
              <a:schemeClr val="bg1"/>
            </a:solidFill>
            <a:ln>
              <a:solidFill>
                <a:schemeClr val="accent1">
                  <a:shade val="50000"/>
                </a:schemeClr>
              </a:solidFill>
            </a:ln>
          </p:spPr>
          <p:txBody>
            <a:bodyPr wrap="square" rtlCol="0">
              <a:spAutoFit/>
            </a:bodyPr>
            <a:lstStyle/>
            <a:p>
              <a:r>
                <a:rPr lang="fr-FR" sz="1000" dirty="0" smtClean="0"/>
                <a:t>CONV</a:t>
              </a:r>
              <a:endParaRPr lang="fr-FR" sz="1000" dirty="0"/>
            </a:p>
          </p:txBody>
        </p:sp>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0"/>
                                        <p:tgtEl>
                                          <p:spTgt spid="4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2000"/>
                                        <p:tgtEl>
                                          <p:spTgt spid="48"/>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131"/>
                                        </p:tgtEl>
                                        <p:attrNameLst>
                                          <p:attrName>style.visibility</p:attrName>
                                        </p:attrNameLst>
                                      </p:cBhvr>
                                      <p:to>
                                        <p:strVal val="visible"/>
                                      </p:to>
                                    </p:set>
                                    <p:anim calcmode="lin" valueType="num">
                                      <p:cBhvr additive="base">
                                        <p:cTn id="15" dur="1000" fill="hold"/>
                                        <p:tgtEl>
                                          <p:spTgt spid="131"/>
                                        </p:tgtEl>
                                        <p:attrNameLst>
                                          <p:attrName>ppt_x</p:attrName>
                                        </p:attrNameLst>
                                      </p:cBhvr>
                                      <p:tavLst>
                                        <p:tav tm="0">
                                          <p:val>
                                            <p:strVal val="#ppt_x"/>
                                          </p:val>
                                        </p:tav>
                                        <p:tav tm="100000">
                                          <p:val>
                                            <p:strVal val="#ppt_x"/>
                                          </p:val>
                                        </p:tav>
                                      </p:tavLst>
                                    </p:anim>
                                    <p:anim calcmode="lin" valueType="num">
                                      <p:cBhvr additive="base">
                                        <p:cTn id="16" dur="1000" fill="hold"/>
                                        <p:tgtEl>
                                          <p:spTgt spid="131"/>
                                        </p:tgtEl>
                                        <p:attrNameLst>
                                          <p:attrName>ppt_y</p:attrName>
                                        </p:attrNameLst>
                                      </p:cBhvr>
                                      <p:tavLst>
                                        <p:tav tm="0">
                                          <p:val>
                                            <p:strVal val="1+#ppt_h/2"/>
                                          </p:val>
                                        </p:tav>
                                        <p:tav tm="100000">
                                          <p:val>
                                            <p:strVal val="#ppt_y"/>
                                          </p:val>
                                        </p:tav>
                                      </p:tavLst>
                                    </p:anim>
                                  </p:childTnLst>
                                </p:cTn>
                              </p:par>
                            </p:childTnLst>
                          </p:cTn>
                        </p:par>
                        <p:par>
                          <p:cTn id="17" fill="hold">
                            <p:stCondLst>
                              <p:cond delay="5000"/>
                            </p:stCondLst>
                            <p:childTnLst>
                              <p:par>
                                <p:cTn id="18" presetID="10" presetClass="entr" presetSubtype="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2000"/>
                                        <p:tgtEl>
                                          <p:spTgt spid="49"/>
                                        </p:tgtEl>
                                      </p:cBhvr>
                                    </p:animEffect>
                                  </p:childTnLst>
                                </p:cTn>
                              </p:par>
                            </p:childTnLst>
                          </p:cTn>
                        </p:par>
                        <p:par>
                          <p:cTn id="21" fill="hold">
                            <p:stCondLst>
                              <p:cond delay="7000"/>
                            </p:stCondLst>
                            <p:childTnLst>
                              <p:par>
                                <p:cTn id="22" presetID="10"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2000"/>
                                        <p:tgtEl>
                                          <p:spTgt spid="53"/>
                                        </p:tgtEl>
                                      </p:cBhvr>
                                    </p:animEffect>
                                  </p:childTnLst>
                                </p:cTn>
                              </p:par>
                            </p:childTnLst>
                          </p:cTn>
                        </p:par>
                        <p:par>
                          <p:cTn id="25" fill="hold">
                            <p:stCondLst>
                              <p:cond delay="9000"/>
                            </p:stCondLst>
                            <p:childTnLst>
                              <p:par>
                                <p:cTn id="26" presetID="2" presetClass="entr" presetSubtype="4" fill="hold" grpId="0" nodeType="afterEffect">
                                  <p:stCondLst>
                                    <p:cond delay="0"/>
                                  </p:stCondLst>
                                  <p:childTnLst>
                                    <p:set>
                                      <p:cBhvr>
                                        <p:cTn id="27" dur="1" fill="hold">
                                          <p:stCondLst>
                                            <p:cond delay="0"/>
                                          </p:stCondLst>
                                        </p:cTn>
                                        <p:tgtEl>
                                          <p:spTgt spid="132"/>
                                        </p:tgtEl>
                                        <p:attrNameLst>
                                          <p:attrName>style.visibility</p:attrName>
                                        </p:attrNameLst>
                                      </p:cBhvr>
                                      <p:to>
                                        <p:strVal val="visible"/>
                                      </p:to>
                                    </p:set>
                                    <p:anim calcmode="lin" valueType="num">
                                      <p:cBhvr additive="base">
                                        <p:cTn id="28" dur="1000" fill="hold"/>
                                        <p:tgtEl>
                                          <p:spTgt spid="132"/>
                                        </p:tgtEl>
                                        <p:attrNameLst>
                                          <p:attrName>ppt_x</p:attrName>
                                        </p:attrNameLst>
                                      </p:cBhvr>
                                      <p:tavLst>
                                        <p:tav tm="0">
                                          <p:val>
                                            <p:strVal val="#ppt_x"/>
                                          </p:val>
                                        </p:tav>
                                        <p:tav tm="100000">
                                          <p:val>
                                            <p:strVal val="#ppt_x"/>
                                          </p:val>
                                        </p:tav>
                                      </p:tavLst>
                                    </p:anim>
                                    <p:anim calcmode="lin" valueType="num">
                                      <p:cBhvr additive="base">
                                        <p:cTn id="29" dur="1000" fill="hold"/>
                                        <p:tgtEl>
                                          <p:spTgt spid="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ZoneTexte 256"/>
          <p:cNvSpPr txBox="1"/>
          <p:nvPr/>
        </p:nvSpPr>
        <p:spPr>
          <a:xfrm>
            <a:off x="3851920" y="1124744"/>
            <a:ext cx="1167114" cy="369332"/>
          </a:xfrm>
          <a:prstGeom prst="rect">
            <a:avLst/>
          </a:prstGeom>
          <a:solidFill>
            <a:schemeClr val="bg1"/>
          </a:solidFill>
        </p:spPr>
        <p:txBody>
          <a:bodyPr wrap="none" rtlCol="0">
            <a:spAutoFit/>
          </a:bodyPr>
          <a:lstStyle/>
          <a:p>
            <a:r>
              <a:rPr lang="fr-FR" b="1" cap="all" dirty="0" smtClean="0">
                <a:solidFill>
                  <a:srgbClr val="00B050"/>
                </a:solidFill>
              </a:rPr>
              <a:t>Zone </a:t>
            </a:r>
            <a:r>
              <a:rPr lang="fr-FR" b="1" cap="all" dirty="0" err="1" smtClean="0">
                <a:solidFill>
                  <a:srgbClr val="00B050"/>
                </a:solidFill>
              </a:rPr>
              <a:t>tvn</a:t>
            </a:r>
            <a:endParaRPr lang="fr-FR" b="1" cap="all" dirty="0">
              <a:solidFill>
                <a:srgbClr val="00B050"/>
              </a:solidFill>
            </a:endParaRPr>
          </a:p>
        </p:txBody>
      </p:sp>
      <p:sp>
        <p:nvSpPr>
          <p:cNvPr id="84" name="Forme libre 83"/>
          <p:cNvSpPr/>
          <p:nvPr/>
        </p:nvSpPr>
        <p:spPr>
          <a:xfrm rot="8108533">
            <a:off x="3058513" y="3225394"/>
            <a:ext cx="2559047" cy="680390"/>
          </a:xfrm>
          <a:custGeom>
            <a:avLst/>
            <a:gdLst>
              <a:gd name="connsiteX0" fmla="*/ 0 w 1658470"/>
              <a:gd name="connsiteY0" fmla="*/ 234577 h 268942"/>
              <a:gd name="connsiteX1" fmla="*/ 439270 w 1658470"/>
              <a:gd name="connsiteY1" fmla="*/ 55283 h 268942"/>
              <a:gd name="connsiteX2" fmla="*/ 824752 w 1658470"/>
              <a:gd name="connsiteY2" fmla="*/ 261471 h 268942"/>
              <a:gd name="connsiteX3" fmla="*/ 1272988 w 1658470"/>
              <a:gd name="connsiteY3" fmla="*/ 10459 h 268942"/>
              <a:gd name="connsiteX4" fmla="*/ 1658470 w 1658470"/>
              <a:gd name="connsiteY4" fmla="*/ 198718 h 268942"/>
              <a:gd name="connsiteX5" fmla="*/ 1658470 w 1658470"/>
              <a:gd name="connsiteY5" fmla="*/ 198718 h 268942"/>
              <a:gd name="connsiteX6" fmla="*/ 1658470 w 1658470"/>
              <a:gd name="connsiteY6" fmla="*/ 198718 h 26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8470" h="268942">
                <a:moveTo>
                  <a:pt x="0" y="234577"/>
                </a:moveTo>
                <a:cubicBezTo>
                  <a:pt x="150905" y="142689"/>
                  <a:pt x="301811" y="50801"/>
                  <a:pt x="439270" y="55283"/>
                </a:cubicBezTo>
                <a:cubicBezTo>
                  <a:pt x="576729" y="59765"/>
                  <a:pt x="685799" y="268942"/>
                  <a:pt x="824752" y="261471"/>
                </a:cubicBezTo>
                <a:cubicBezTo>
                  <a:pt x="963705" y="254000"/>
                  <a:pt x="1134035" y="20918"/>
                  <a:pt x="1272988" y="10459"/>
                </a:cubicBezTo>
                <a:cubicBezTo>
                  <a:pt x="1411941" y="0"/>
                  <a:pt x="1658470" y="198718"/>
                  <a:pt x="1658470" y="198718"/>
                </a:cubicBezTo>
                <a:lnTo>
                  <a:pt x="1658470" y="198718"/>
                </a:lnTo>
                <a:lnTo>
                  <a:pt x="1658470" y="198718"/>
                </a:lnTo>
              </a:path>
            </a:pathLst>
          </a:custGeom>
          <a:ln w="1016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 name="Groupe 254"/>
          <p:cNvGrpSpPr/>
          <p:nvPr/>
        </p:nvGrpSpPr>
        <p:grpSpPr>
          <a:xfrm>
            <a:off x="2123728" y="1844824"/>
            <a:ext cx="432048" cy="1916738"/>
            <a:chOff x="2123728" y="1844824"/>
            <a:chExt cx="432048" cy="1916738"/>
          </a:xfrm>
        </p:grpSpPr>
        <p:cxnSp>
          <p:nvCxnSpPr>
            <p:cNvPr id="46" name="Connecteur droit 45"/>
            <p:cNvCxnSpPr/>
            <p:nvPr/>
          </p:nvCxnSpPr>
          <p:spPr>
            <a:xfrm flipV="1">
              <a:off x="2339752" y="1844824"/>
              <a:ext cx="0" cy="1916738"/>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2123728" y="2492896"/>
              <a:ext cx="432048" cy="215444"/>
            </a:xfrm>
            <a:prstGeom prst="rect">
              <a:avLst/>
            </a:prstGeom>
            <a:solidFill>
              <a:schemeClr val="bg1"/>
            </a:solidFill>
            <a:ln>
              <a:solidFill>
                <a:srgbClr val="FF0000"/>
              </a:solidFill>
            </a:ln>
          </p:spPr>
          <p:txBody>
            <a:bodyPr wrap="square" rtlCol="0">
              <a:spAutoFit/>
            </a:bodyPr>
            <a:lstStyle/>
            <a:p>
              <a:r>
                <a:rPr lang="fr-FR" sz="800" b="1" dirty="0" err="1" smtClean="0"/>
                <a:t>Conv</a:t>
              </a:r>
              <a:r>
                <a:rPr lang="fr-FR" sz="800" b="1" dirty="0" smtClean="0"/>
                <a:t>.</a:t>
              </a:r>
              <a:endParaRPr lang="fr-FR" sz="800" b="1" dirty="0"/>
            </a:p>
          </p:txBody>
        </p:sp>
      </p:grpSp>
      <p:sp>
        <p:nvSpPr>
          <p:cNvPr id="61" name="Rectangle 60"/>
          <p:cNvSpPr/>
          <p:nvPr/>
        </p:nvSpPr>
        <p:spPr>
          <a:xfrm>
            <a:off x="5868144" y="3789040"/>
            <a:ext cx="7200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2" name="Connecteur droit 111"/>
          <p:cNvCxnSpPr/>
          <p:nvPr/>
        </p:nvCxnSpPr>
        <p:spPr>
          <a:xfrm>
            <a:off x="2843808" y="4509120"/>
            <a:ext cx="392741" cy="2450"/>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1344706" y="4069976"/>
            <a:ext cx="779929" cy="8965"/>
          </a:xfrm>
          <a:prstGeom prst="line">
            <a:avLst/>
          </a:prstGeom>
          <a:ln w="38100" cmpd="sng">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2339752" y="1843826"/>
            <a:ext cx="283586" cy="998"/>
          </a:xfrm>
          <a:prstGeom prst="line">
            <a:avLst/>
          </a:prstGeom>
          <a:ln w="38100" cmpd="sng">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01" name="ZoneTexte 100"/>
          <p:cNvSpPr txBox="1"/>
          <p:nvPr/>
        </p:nvSpPr>
        <p:spPr>
          <a:xfrm>
            <a:off x="2123728" y="3717032"/>
            <a:ext cx="432048" cy="216000"/>
          </a:xfrm>
          <a:prstGeom prst="rect">
            <a:avLst/>
          </a:prstGeom>
          <a:solidFill>
            <a:schemeClr val="bg1"/>
          </a:solidFill>
          <a:ln>
            <a:solidFill>
              <a:schemeClr val="tx1"/>
            </a:solidFill>
          </a:ln>
        </p:spPr>
        <p:txBody>
          <a:bodyPr wrap="square" rtlCol="0">
            <a:spAutoFit/>
          </a:bodyPr>
          <a:lstStyle/>
          <a:p>
            <a:pPr algn="ctr"/>
            <a:r>
              <a:rPr lang="fr-FR" sz="800" b="1" cap="all" dirty="0" smtClean="0"/>
              <a:t>HDMI</a:t>
            </a:r>
            <a:endParaRPr lang="fr-FR" sz="800" b="1" u="sng" cap="all" dirty="0" smtClean="0"/>
          </a:p>
        </p:txBody>
      </p:sp>
      <p:cxnSp>
        <p:nvCxnSpPr>
          <p:cNvPr id="261" name="Connecteur droit 260"/>
          <p:cNvCxnSpPr/>
          <p:nvPr/>
        </p:nvCxnSpPr>
        <p:spPr>
          <a:xfrm flipH="1">
            <a:off x="3258009" y="2097741"/>
            <a:ext cx="14109" cy="1737574"/>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2771800" y="4005064"/>
            <a:ext cx="392741" cy="2450"/>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2123728" y="4365104"/>
            <a:ext cx="720000" cy="252000"/>
          </a:xfrm>
          <a:prstGeom prst="rect">
            <a:avLst/>
          </a:prstGeom>
          <a:solidFill>
            <a:schemeClr val="bg1"/>
          </a:solidFill>
          <a:ln>
            <a:solidFill>
              <a:schemeClr val="tx1"/>
            </a:solidFill>
          </a:ln>
        </p:spPr>
        <p:txBody>
          <a:bodyPr wrap="square" rtlCol="0">
            <a:spAutoFit/>
          </a:bodyPr>
          <a:lstStyle/>
          <a:p>
            <a:pPr algn="ctr"/>
            <a:r>
              <a:rPr lang="fr-FR" sz="1000" b="1" cap="all" dirty="0" smtClean="0"/>
              <a:t>ENREG</a:t>
            </a:r>
            <a:endParaRPr lang="fr-FR" sz="1000" b="1" u="sng" cap="all" dirty="0" smtClean="0"/>
          </a:p>
        </p:txBody>
      </p:sp>
      <p:cxnSp>
        <p:nvCxnSpPr>
          <p:cNvPr id="47" name="Connecteur droit 46"/>
          <p:cNvCxnSpPr/>
          <p:nvPr/>
        </p:nvCxnSpPr>
        <p:spPr>
          <a:xfrm>
            <a:off x="2771800" y="4941168"/>
            <a:ext cx="392741" cy="2450"/>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2123728" y="4797152"/>
            <a:ext cx="720000" cy="252000"/>
          </a:xfrm>
          <a:prstGeom prst="rect">
            <a:avLst/>
          </a:prstGeom>
          <a:solidFill>
            <a:schemeClr val="bg1"/>
          </a:solidFill>
          <a:ln>
            <a:solidFill>
              <a:schemeClr val="tx1"/>
            </a:solidFill>
          </a:ln>
        </p:spPr>
        <p:txBody>
          <a:bodyPr wrap="square" rtlCol="0">
            <a:spAutoFit/>
          </a:bodyPr>
          <a:lstStyle/>
          <a:p>
            <a:pPr algn="ctr"/>
            <a:r>
              <a:rPr lang="fr-FR" sz="1000" b="1" cap="all" dirty="0" smtClean="0"/>
              <a:t>PANEL</a:t>
            </a:r>
            <a:endParaRPr lang="fr-FR" sz="1000" b="1" u="sng" cap="all" dirty="0" smtClean="0"/>
          </a:p>
        </p:txBody>
      </p:sp>
      <p:grpSp>
        <p:nvGrpSpPr>
          <p:cNvPr id="6" name="Groupe 94"/>
          <p:cNvGrpSpPr/>
          <p:nvPr/>
        </p:nvGrpSpPr>
        <p:grpSpPr>
          <a:xfrm>
            <a:off x="2627784" y="1628800"/>
            <a:ext cx="1147427" cy="504056"/>
            <a:chOff x="3923928" y="2132856"/>
            <a:chExt cx="1147427" cy="504056"/>
          </a:xfrm>
        </p:grpSpPr>
        <p:grpSp>
          <p:nvGrpSpPr>
            <p:cNvPr id="7" name="Groupe 64"/>
            <p:cNvGrpSpPr>
              <a:grpSpLocks noChangeAspect="1"/>
            </p:cNvGrpSpPr>
            <p:nvPr/>
          </p:nvGrpSpPr>
          <p:grpSpPr>
            <a:xfrm>
              <a:off x="4139952" y="2132856"/>
              <a:ext cx="931403" cy="504056"/>
              <a:chOff x="7020272" y="2780928"/>
              <a:chExt cx="1584176" cy="857319"/>
            </a:xfrm>
          </p:grpSpPr>
          <p:pic>
            <p:nvPicPr>
              <p:cNvPr id="14" name="Image 13" descr="ATEM PC.jpg"/>
              <p:cNvPicPr>
                <a:picLocks noChangeAspect="1"/>
              </p:cNvPicPr>
              <p:nvPr/>
            </p:nvPicPr>
            <p:blipFill>
              <a:blip r:embed="rId2" cstate="print"/>
              <a:stretch>
                <a:fillRect/>
              </a:stretch>
            </p:blipFill>
            <p:spPr>
              <a:xfrm>
                <a:off x="7020272" y="2780928"/>
                <a:ext cx="1584176" cy="857319"/>
              </a:xfrm>
              <a:prstGeom prst="rect">
                <a:avLst/>
              </a:prstGeom>
            </p:spPr>
          </p:pic>
          <p:pic>
            <p:nvPicPr>
              <p:cNvPr id="15" name="Image 14" descr="OBS.jpg"/>
              <p:cNvPicPr>
                <a:picLocks noChangeAspect="1"/>
              </p:cNvPicPr>
              <p:nvPr/>
            </p:nvPicPr>
            <p:blipFill>
              <a:blip r:embed="rId3" cstate="print"/>
              <a:stretch>
                <a:fillRect/>
              </a:stretch>
            </p:blipFill>
            <p:spPr>
              <a:xfrm>
                <a:off x="7236296" y="2852936"/>
                <a:ext cx="1152128" cy="648072"/>
              </a:xfrm>
              <a:prstGeom prst="rect">
                <a:avLst/>
              </a:prstGeom>
            </p:spPr>
          </p:pic>
        </p:grpSp>
        <p:sp>
          <p:nvSpPr>
            <p:cNvPr id="102" name="ZoneTexte 101"/>
            <p:cNvSpPr txBox="1"/>
            <p:nvPr/>
          </p:nvSpPr>
          <p:spPr>
            <a:xfrm>
              <a:off x="3923928" y="2204864"/>
              <a:ext cx="360040" cy="216000"/>
            </a:xfrm>
            <a:prstGeom prst="rect">
              <a:avLst/>
            </a:prstGeom>
            <a:noFill/>
            <a:ln>
              <a:solidFill>
                <a:schemeClr val="tx1"/>
              </a:solidFill>
            </a:ln>
          </p:spPr>
          <p:txBody>
            <a:bodyPr wrap="square" rtlCol="0">
              <a:spAutoFit/>
            </a:bodyPr>
            <a:lstStyle/>
            <a:p>
              <a:pPr algn="ctr"/>
              <a:r>
                <a:rPr lang="fr-FR" sz="800" b="1" cap="all" dirty="0" smtClean="0"/>
                <a:t>USB</a:t>
              </a:r>
              <a:endParaRPr lang="fr-FR" sz="800" b="1" u="sng" cap="all" dirty="0" smtClean="0"/>
            </a:p>
          </p:txBody>
        </p:sp>
      </p:grpSp>
      <p:sp>
        <p:nvSpPr>
          <p:cNvPr id="248" name="ZoneTexte 247"/>
          <p:cNvSpPr txBox="1"/>
          <p:nvPr/>
        </p:nvSpPr>
        <p:spPr>
          <a:xfrm>
            <a:off x="3131840" y="3825044"/>
            <a:ext cx="216024" cy="1169551"/>
          </a:xfrm>
          <a:prstGeom prst="rect">
            <a:avLst/>
          </a:prstGeom>
          <a:solidFill>
            <a:schemeClr val="bg1"/>
          </a:solidFill>
          <a:ln>
            <a:solidFill>
              <a:schemeClr val="tx1"/>
            </a:solidFill>
          </a:ln>
        </p:spPr>
        <p:txBody>
          <a:bodyPr wrap="square" rtlCol="0">
            <a:spAutoFit/>
          </a:bodyPr>
          <a:lstStyle/>
          <a:p>
            <a:pPr algn="ctr"/>
            <a:r>
              <a:rPr lang="fr-FR" sz="1000" b="1" cap="all" dirty="0" smtClean="0"/>
              <a:t>routeur</a:t>
            </a:r>
            <a:endParaRPr lang="fr-FR" sz="1000" b="1" u="sng" cap="all" dirty="0" smtClean="0"/>
          </a:p>
        </p:txBody>
      </p:sp>
      <p:cxnSp>
        <p:nvCxnSpPr>
          <p:cNvPr id="62" name="Connecteur droit 61"/>
          <p:cNvCxnSpPr/>
          <p:nvPr/>
        </p:nvCxnSpPr>
        <p:spPr>
          <a:xfrm flipV="1">
            <a:off x="2339732" y="4149080"/>
            <a:ext cx="40" cy="216024"/>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2123728" y="3933056"/>
            <a:ext cx="720000" cy="252000"/>
          </a:xfrm>
          <a:prstGeom prst="rect">
            <a:avLst/>
          </a:prstGeom>
          <a:solidFill>
            <a:schemeClr val="bg1"/>
          </a:solidFill>
          <a:ln>
            <a:solidFill>
              <a:schemeClr val="tx1"/>
            </a:solidFill>
          </a:ln>
        </p:spPr>
        <p:txBody>
          <a:bodyPr wrap="square" rtlCol="0">
            <a:spAutoFit/>
          </a:bodyPr>
          <a:lstStyle/>
          <a:p>
            <a:pPr algn="ctr"/>
            <a:r>
              <a:rPr lang="fr-FR" sz="1000" b="1" cap="all" dirty="0" smtClean="0"/>
              <a:t>MEL</a:t>
            </a:r>
            <a:endParaRPr lang="fr-FR" sz="1000" b="1" u="sng" cap="all" dirty="0" smtClean="0"/>
          </a:p>
        </p:txBody>
      </p:sp>
      <p:grpSp>
        <p:nvGrpSpPr>
          <p:cNvPr id="8" name="Groupe 91"/>
          <p:cNvGrpSpPr/>
          <p:nvPr/>
        </p:nvGrpSpPr>
        <p:grpSpPr>
          <a:xfrm>
            <a:off x="3263153" y="1916832"/>
            <a:ext cx="12703" cy="2440015"/>
            <a:chOff x="3263153" y="1916832"/>
            <a:chExt cx="12703" cy="2440015"/>
          </a:xfrm>
        </p:grpSpPr>
        <p:cxnSp>
          <p:nvCxnSpPr>
            <p:cNvPr id="86" name="Connecteur droit 85"/>
            <p:cNvCxnSpPr/>
            <p:nvPr/>
          </p:nvCxnSpPr>
          <p:spPr>
            <a:xfrm flipV="1">
              <a:off x="3263153" y="3789043"/>
              <a:ext cx="1217" cy="567804"/>
            </a:xfrm>
            <a:prstGeom prst="line">
              <a:avLst/>
            </a:prstGeom>
            <a:ln w="38100"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flipH="1">
              <a:off x="3263153" y="1916832"/>
              <a:ext cx="12703" cy="1902133"/>
            </a:xfrm>
            <a:prstGeom prst="line">
              <a:avLst/>
            </a:prstGeom>
            <a:ln w="38100">
              <a:solidFill>
                <a:schemeClr val="bg1"/>
              </a:solidFill>
              <a:prstDash val="sysDash"/>
              <a:headEnd type="oval"/>
            </a:ln>
          </p:spPr>
          <p:style>
            <a:lnRef idx="1">
              <a:schemeClr val="accent1"/>
            </a:lnRef>
            <a:fillRef idx="0">
              <a:schemeClr val="accent1"/>
            </a:fillRef>
            <a:effectRef idx="0">
              <a:schemeClr val="accent1"/>
            </a:effectRef>
            <a:fontRef idx="minor">
              <a:schemeClr val="tx1"/>
            </a:fontRef>
          </p:style>
        </p:cxnSp>
      </p:grpSp>
      <p:sp>
        <p:nvSpPr>
          <p:cNvPr id="52" name="Rectangle à coins arrondis 51"/>
          <p:cNvSpPr/>
          <p:nvPr/>
        </p:nvSpPr>
        <p:spPr>
          <a:xfrm>
            <a:off x="1907704" y="1484784"/>
            <a:ext cx="1944216" cy="3960440"/>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2289490" y="5085184"/>
            <a:ext cx="1180644" cy="369332"/>
          </a:xfrm>
          <a:prstGeom prst="rect">
            <a:avLst/>
          </a:prstGeom>
          <a:noFill/>
        </p:spPr>
        <p:txBody>
          <a:bodyPr wrap="none" rtlCol="0">
            <a:spAutoFit/>
          </a:bodyPr>
          <a:lstStyle/>
          <a:p>
            <a:r>
              <a:rPr lang="fr-FR" cap="all" dirty="0" smtClean="0"/>
              <a:t>Régie </a:t>
            </a:r>
            <a:r>
              <a:rPr lang="fr-FR" cap="all" dirty="0" err="1" smtClean="0"/>
              <a:t>tvn</a:t>
            </a:r>
            <a:endParaRPr lang="fr-FR" cap="all" dirty="0"/>
          </a:p>
        </p:txBody>
      </p:sp>
      <p:sp>
        <p:nvSpPr>
          <p:cNvPr id="57" name="Rectangle 56"/>
          <p:cNvSpPr/>
          <p:nvPr/>
        </p:nvSpPr>
        <p:spPr>
          <a:xfrm>
            <a:off x="5868144" y="3861048"/>
            <a:ext cx="7200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52"/>
          <p:cNvGrpSpPr/>
          <p:nvPr/>
        </p:nvGrpSpPr>
        <p:grpSpPr>
          <a:xfrm>
            <a:off x="4966895" y="1628800"/>
            <a:ext cx="360040" cy="864096"/>
            <a:chOff x="5796136" y="1628800"/>
            <a:chExt cx="360040" cy="864096"/>
          </a:xfrm>
        </p:grpSpPr>
        <p:pic>
          <p:nvPicPr>
            <p:cNvPr id="71" name="Picture 3"/>
            <p:cNvPicPr>
              <a:picLocks noChangeAspect="1" noChangeArrowheads="1"/>
            </p:cNvPicPr>
            <p:nvPr/>
          </p:nvPicPr>
          <p:blipFill>
            <a:blip r:embed="rId4" cstate="print"/>
            <a:srcRect/>
            <a:stretch>
              <a:fillRect/>
            </a:stretch>
          </p:blipFill>
          <p:spPr bwMode="auto">
            <a:xfrm>
              <a:off x="5796136" y="2060848"/>
              <a:ext cx="253594" cy="432048"/>
            </a:xfrm>
            <a:prstGeom prst="rect">
              <a:avLst/>
            </a:prstGeom>
            <a:noFill/>
            <a:ln w="9525">
              <a:noFill/>
              <a:miter lim="800000"/>
              <a:headEnd/>
              <a:tailEnd/>
            </a:ln>
            <a:effectLst/>
          </p:spPr>
        </p:pic>
        <p:pic>
          <p:nvPicPr>
            <p:cNvPr id="73" name="Picture 2"/>
            <p:cNvPicPr>
              <a:picLocks noChangeAspect="1" noChangeArrowheads="1"/>
            </p:cNvPicPr>
            <p:nvPr/>
          </p:nvPicPr>
          <p:blipFill>
            <a:blip r:embed="rId5" cstate="print"/>
            <a:srcRect/>
            <a:stretch>
              <a:fillRect/>
            </a:stretch>
          </p:blipFill>
          <p:spPr bwMode="auto">
            <a:xfrm>
              <a:off x="5796136" y="1628800"/>
              <a:ext cx="360040" cy="447525"/>
            </a:xfrm>
            <a:prstGeom prst="rect">
              <a:avLst/>
            </a:prstGeom>
            <a:noFill/>
            <a:ln w="9525">
              <a:noFill/>
              <a:miter lim="800000"/>
              <a:headEnd/>
              <a:tailEnd/>
            </a:ln>
            <a:effectLst/>
          </p:spPr>
        </p:pic>
      </p:grpSp>
      <p:sp>
        <p:nvSpPr>
          <p:cNvPr id="76" name="ZoneTexte 75"/>
          <p:cNvSpPr txBox="1"/>
          <p:nvPr/>
        </p:nvSpPr>
        <p:spPr>
          <a:xfrm>
            <a:off x="3923928" y="1916832"/>
            <a:ext cx="962998" cy="553998"/>
          </a:xfrm>
          <a:prstGeom prst="rect">
            <a:avLst/>
          </a:prstGeom>
          <a:noFill/>
        </p:spPr>
        <p:txBody>
          <a:bodyPr wrap="square" rtlCol="0">
            <a:spAutoFit/>
          </a:bodyPr>
          <a:lstStyle/>
          <a:p>
            <a:pPr algn="ctr"/>
            <a:r>
              <a:rPr lang="fr-FR" sz="1000" b="1" dirty="0" smtClean="0"/>
              <a:t>Téléphone 5G</a:t>
            </a:r>
          </a:p>
          <a:p>
            <a:pPr algn="ctr"/>
            <a:r>
              <a:rPr lang="fr-FR" sz="1000" b="1" dirty="0" smtClean="0"/>
              <a:t>Modem ETHERNET </a:t>
            </a:r>
            <a:endParaRPr lang="fr-FR" sz="1000" b="1" dirty="0"/>
          </a:p>
        </p:txBody>
      </p:sp>
      <p:sp>
        <p:nvSpPr>
          <p:cNvPr id="88" name="Forme libre 87"/>
          <p:cNvSpPr/>
          <p:nvPr/>
        </p:nvSpPr>
        <p:spPr>
          <a:xfrm>
            <a:off x="3603812" y="941294"/>
            <a:ext cx="5316070" cy="5602941"/>
          </a:xfrm>
          <a:custGeom>
            <a:avLst/>
            <a:gdLst>
              <a:gd name="connsiteX0" fmla="*/ 3343835 w 5316070"/>
              <a:gd name="connsiteY0" fmla="*/ 0 h 5602941"/>
              <a:gd name="connsiteX1" fmla="*/ 0 w 5316070"/>
              <a:gd name="connsiteY1" fmla="*/ 5602941 h 5602941"/>
              <a:gd name="connsiteX2" fmla="*/ 5316070 w 5316070"/>
              <a:gd name="connsiteY2" fmla="*/ 5585012 h 5602941"/>
              <a:gd name="connsiteX3" fmla="*/ 5280212 w 5316070"/>
              <a:gd name="connsiteY3" fmla="*/ 17930 h 5602941"/>
              <a:gd name="connsiteX4" fmla="*/ 3343835 w 5316070"/>
              <a:gd name="connsiteY4" fmla="*/ 0 h 5602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6070" h="5602941">
                <a:moveTo>
                  <a:pt x="3343835" y="0"/>
                </a:moveTo>
                <a:lnTo>
                  <a:pt x="0" y="5602941"/>
                </a:lnTo>
                <a:lnTo>
                  <a:pt x="5316070" y="5585012"/>
                </a:lnTo>
                <a:lnTo>
                  <a:pt x="5280212" y="17930"/>
                </a:lnTo>
                <a:lnTo>
                  <a:pt x="3343835" y="0"/>
                </a:lnTo>
                <a:close/>
              </a:path>
            </a:pathLst>
          </a:custGeom>
          <a:gradFill>
            <a:gsLst>
              <a:gs pos="0">
                <a:srgbClr val="5E9EFF"/>
              </a:gs>
              <a:gs pos="39999">
                <a:srgbClr val="85C2FF"/>
              </a:gs>
              <a:gs pos="70000">
                <a:srgbClr val="C4D6EB"/>
              </a:gs>
              <a:gs pos="100000">
                <a:srgbClr val="FFEBFA"/>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p:cNvPicPr>
            <a:picLocks noChangeAspect="1" noChangeArrowheads="1"/>
          </p:cNvPicPr>
          <p:nvPr/>
        </p:nvPicPr>
        <p:blipFill>
          <a:blip r:embed="rId6" cstate="print"/>
          <a:srcRect/>
          <a:stretch>
            <a:fillRect/>
          </a:stretch>
        </p:blipFill>
        <p:spPr bwMode="auto">
          <a:xfrm>
            <a:off x="6516216" y="2924944"/>
            <a:ext cx="545586" cy="792087"/>
          </a:xfrm>
          <a:prstGeom prst="rect">
            <a:avLst/>
          </a:prstGeom>
          <a:noFill/>
          <a:ln w="9525">
            <a:noFill/>
            <a:miter lim="800000"/>
            <a:headEnd/>
            <a:tailEnd/>
          </a:ln>
          <a:effectLst/>
        </p:spPr>
      </p:pic>
      <p:grpSp>
        <p:nvGrpSpPr>
          <p:cNvPr id="10" name="Groupe 72"/>
          <p:cNvGrpSpPr/>
          <p:nvPr/>
        </p:nvGrpSpPr>
        <p:grpSpPr>
          <a:xfrm>
            <a:off x="7812360" y="4005064"/>
            <a:ext cx="1032472" cy="1008112"/>
            <a:chOff x="3131841" y="4293097"/>
            <a:chExt cx="1032472" cy="1008112"/>
          </a:xfrm>
        </p:grpSpPr>
        <p:pic>
          <p:nvPicPr>
            <p:cNvPr id="1026" name="Picture 2"/>
            <p:cNvPicPr>
              <a:picLocks noChangeAspect="1" noChangeArrowheads="1"/>
            </p:cNvPicPr>
            <p:nvPr/>
          </p:nvPicPr>
          <p:blipFill>
            <a:blip r:embed="rId7" cstate="print"/>
            <a:srcRect/>
            <a:stretch>
              <a:fillRect/>
            </a:stretch>
          </p:blipFill>
          <p:spPr bwMode="auto">
            <a:xfrm>
              <a:off x="3131841" y="4293097"/>
              <a:ext cx="1032472" cy="1008112"/>
            </a:xfrm>
            <a:prstGeom prst="rect">
              <a:avLst/>
            </a:prstGeom>
            <a:noFill/>
            <a:ln w="9525">
              <a:noFill/>
              <a:miter lim="800000"/>
              <a:headEnd/>
              <a:tailEnd/>
            </a:ln>
            <a:effectLst/>
          </p:spPr>
        </p:pic>
        <p:pic>
          <p:nvPicPr>
            <p:cNvPr id="82" name="Picture 2"/>
            <p:cNvPicPr>
              <a:picLocks noChangeAspect="1" noChangeArrowheads="1"/>
            </p:cNvPicPr>
            <p:nvPr/>
          </p:nvPicPr>
          <p:blipFill>
            <a:blip r:embed="rId8" cstate="print"/>
            <a:srcRect/>
            <a:stretch>
              <a:fillRect/>
            </a:stretch>
          </p:blipFill>
          <p:spPr bwMode="auto">
            <a:xfrm>
              <a:off x="3397944" y="4617133"/>
              <a:ext cx="500266" cy="360040"/>
            </a:xfrm>
            <a:prstGeom prst="rect">
              <a:avLst/>
            </a:prstGeom>
            <a:noFill/>
            <a:ln w="9525">
              <a:noFill/>
              <a:miter lim="800000"/>
              <a:headEnd/>
              <a:tailEnd/>
            </a:ln>
            <a:effectLst/>
          </p:spPr>
        </p:pic>
      </p:grpSp>
      <p:cxnSp>
        <p:nvCxnSpPr>
          <p:cNvPr id="94" name="Connecteur droit 93"/>
          <p:cNvCxnSpPr/>
          <p:nvPr/>
        </p:nvCxnSpPr>
        <p:spPr>
          <a:xfrm>
            <a:off x="5207913" y="1803928"/>
            <a:ext cx="2892479" cy="2345152"/>
          </a:xfrm>
          <a:prstGeom prst="line">
            <a:avLst/>
          </a:prstGeom>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74" name="ZoneTexte 73"/>
          <p:cNvSpPr txBox="1"/>
          <p:nvPr/>
        </p:nvSpPr>
        <p:spPr>
          <a:xfrm>
            <a:off x="6948264" y="2492896"/>
            <a:ext cx="1449243" cy="369332"/>
          </a:xfrm>
          <a:prstGeom prst="rect">
            <a:avLst/>
          </a:prstGeom>
          <a:solidFill>
            <a:schemeClr val="bg1"/>
          </a:solidFill>
        </p:spPr>
        <p:txBody>
          <a:bodyPr wrap="none" rtlCol="0">
            <a:spAutoFit/>
          </a:bodyPr>
          <a:lstStyle/>
          <a:p>
            <a:r>
              <a:rPr lang="fr-FR" b="1" cap="all" dirty="0" smtClean="0">
                <a:solidFill>
                  <a:srgbClr val="00B050"/>
                </a:solidFill>
              </a:rPr>
              <a:t>Zone public</a:t>
            </a:r>
            <a:endParaRPr lang="fr-FR" b="1" cap="all" dirty="0">
              <a:solidFill>
                <a:srgbClr val="00B050"/>
              </a:solidFill>
            </a:endParaRPr>
          </a:p>
        </p:txBody>
      </p:sp>
      <p:sp>
        <p:nvSpPr>
          <p:cNvPr id="85" name="Forme libre 84"/>
          <p:cNvSpPr/>
          <p:nvPr/>
        </p:nvSpPr>
        <p:spPr>
          <a:xfrm rot="8108533">
            <a:off x="3046720" y="3235059"/>
            <a:ext cx="2559047" cy="680390"/>
          </a:xfrm>
          <a:custGeom>
            <a:avLst/>
            <a:gdLst>
              <a:gd name="connsiteX0" fmla="*/ 0 w 1658470"/>
              <a:gd name="connsiteY0" fmla="*/ 234577 h 268942"/>
              <a:gd name="connsiteX1" fmla="*/ 439270 w 1658470"/>
              <a:gd name="connsiteY1" fmla="*/ 55283 h 268942"/>
              <a:gd name="connsiteX2" fmla="*/ 824752 w 1658470"/>
              <a:gd name="connsiteY2" fmla="*/ 261471 h 268942"/>
              <a:gd name="connsiteX3" fmla="*/ 1272988 w 1658470"/>
              <a:gd name="connsiteY3" fmla="*/ 10459 h 268942"/>
              <a:gd name="connsiteX4" fmla="*/ 1658470 w 1658470"/>
              <a:gd name="connsiteY4" fmla="*/ 198718 h 268942"/>
              <a:gd name="connsiteX5" fmla="*/ 1658470 w 1658470"/>
              <a:gd name="connsiteY5" fmla="*/ 198718 h 268942"/>
              <a:gd name="connsiteX6" fmla="*/ 1658470 w 1658470"/>
              <a:gd name="connsiteY6" fmla="*/ 198718 h 26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8470" h="268942">
                <a:moveTo>
                  <a:pt x="0" y="234577"/>
                </a:moveTo>
                <a:cubicBezTo>
                  <a:pt x="150905" y="142689"/>
                  <a:pt x="301811" y="50801"/>
                  <a:pt x="439270" y="55283"/>
                </a:cubicBezTo>
                <a:cubicBezTo>
                  <a:pt x="576729" y="59765"/>
                  <a:pt x="685799" y="268942"/>
                  <a:pt x="824752" y="261471"/>
                </a:cubicBezTo>
                <a:cubicBezTo>
                  <a:pt x="963705" y="254000"/>
                  <a:pt x="1134035" y="20918"/>
                  <a:pt x="1272988" y="10459"/>
                </a:cubicBezTo>
                <a:cubicBezTo>
                  <a:pt x="1411941" y="0"/>
                  <a:pt x="1658470" y="198718"/>
                  <a:pt x="1658470" y="198718"/>
                </a:cubicBezTo>
                <a:lnTo>
                  <a:pt x="1658470" y="198718"/>
                </a:lnTo>
                <a:lnTo>
                  <a:pt x="1658470" y="198718"/>
                </a:lnTo>
              </a:path>
            </a:pathLst>
          </a:cu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92" name="Image 91" descr="Camera.jpg"/>
          <p:cNvPicPr>
            <a:picLocks noChangeAspect="1"/>
          </p:cNvPicPr>
          <p:nvPr/>
        </p:nvPicPr>
        <p:blipFill>
          <a:blip r:embed="rId9" cstate="print"/>
          <a:stretch>
            <a:fillRect/>
          </a:stretch>
        </p:blipFill>
        <p:spPr>
          <a:xfrm>
            <a:off x="539552" y="3789040"/>
            <a:ext cx="792088" cy="554328"/>
          </a:xfrm>
          <a:prstGeom prst="rect">
            <a:avLst/>
          </a:prstGeom>
        </p:spPr>
      </p:pic>
      <p:sp>
        <p:nvSpPr>
          <p:cNvPr id="65" name="ZoneTexte 64"/>
          <p:cNvSpPr txBox="1"/>
          <p:nvPr/>
        </p:nvSpPr>
        <p:spPr>
          <a:xfrm>
            <a:off x="3338898" y="4167591"/>
            <a:ext cx="270104" cy="461665"/>
          </a:xfrm>
          <a:prstGeom prst="rect">
            <a:avLst/>
          </a:prstGeom>
          <a:solidFill>
            <a:schemeClr val="bg1"/>
          </a:solidFill>
          <a:ln>
            <a:solidFill>
              <a:schemeClr val="tx1"/>
            </a:solidFill>
          </a:ln>
        </p:spPr>
        <p:txBody>
          <a:bodyPr wrap="square" rtlCol="0">
            <a:spAutoFit/>
          </a:bodyPr>
          <a:lstStyle/>
          <a:p>
            <a:pPr algn="ctr"/>
            <a:r>
              <a:rPr lang="fr-FR" sz="800" b="1" cap="all" dirty="0" smtClean="0"/>
              <a:t>ETH</a:t>
            </a:r>
            <a:endParaRPr lang="fr-FR" sz="800" b="1" u="sng" cap="all" dirty="0" smtClean="0"/>
          </a:p>
        </p:txBody>
      </p:sp>
      <p:pic>
        <p:nvPicPr>
          <p:cNvPr id="3" name="Picture 2"/>
          <p:cNvPicPr>
            <a:picLocks noChangeAspect="1" noChangeArrowheads="1"/>
          </p:cNvPicPr>
          <p:nvPr/>
        </p:nvPicPr>
        <p:blipFill>
          <a:blip r:embed="rId10" cstate="print"/>
          <a:srcRect/>
          <a:stretch>
            <a:fillRect/>
          </a:stretch>
        </p:blipFill>
        <p:spPr bwMode="auto">
          <a:xfrm>
            <a:off x="5292080" y="2204864"/>
            <a:ext cx="396439" cy="288032"/>
          </a:xfrm>
          <a:prstGeom prst="rect">
            <a:avLst/>
          </a:prstGeom>
          <a:noFill/>
          <a:ln w="9525">
            <a:noFill/>
            <a:miter lim="800000"/>
            <a:headEnd/>
            <a:tailEnd/>
          </a:ln>
          <a:effectLst/>
        </p:spPr>
      </p:pic>
      <p:sp>
        <p:nvSpPr>
          <p:cNvPr id="58" name="ZoneTexte 57"/>
          <p:cNvSpPr txBox="1"/>
          <p:nvPr/>
        </p:nvSpPr>
        <p:spPr>
          <a:xfrm>
            <a:off x="4860032" y="2492896"/>
            <a:ext cx="432048" cy="246221"/>
          </a:xfrm>
          <a:prstGeom prst="rect">
            <a:avLst/>
          </a:prstGeom>
          <a:solidFill>
            <a:schemeClr val="bg1"/>
          </a:solidFill>
          <a:ln>
            <a:solidFill>
              <a:schemeClr val="accent1">
                <a:shade val="95000"/>
                <a:satMod val="105000"/>
              </a:schemeClr>
            </a:solidFill>
          </a:ln>
        </p:spPr>
        <p:txBody>
          <a:bodyPr wrap="square" rtlCol="0">
            <a:spAutoFit/>
          </a:bodyPr>
          <a:lstStyle/>
          <a:p>
            <a:pPr algn="ctr"/>
            <a:r>
              <a:rPr lang="fr-FR" sz="1000" dirty="0" smtClean="0"/>
              <a:t>USB</a:t>
            </a:r>
          </a:p>
        </p:txBody>
      </p:sp>
      <p:sp>
        <p:nvSpPr>
          <p:cNvPr id="59" name="ZoneTexte 58"/>
          <p:cNvSpPr txBox="1"/>
          <p:nvPr/>
        </p:nvSpPr>
        <p:spPr>
          <a:xfrm>
            <a:off x="4250060" y="3174876"/>
            <a:ext cx="504056" cy="246221"/>
          </a:xfrm>
          <a:prstGeom prst="rect">
            <a:avLst/>
          </a:prstGeom>
          <a:solidFill>
            <a:schemeClr val="bg1"/>
          </a:solidFill>
          <a:ln>
            <a:solidFill>
              <a:schemeClr val="accent1">
                <a:shade val="50000"/>
              </a:schemeClr>
            </a:solidFill>
          </a:ln>
        </p:spPr>
        <p:txBody>
          <a:bodyPr wrap="square" rtlCol="0">
            <a:spAutoFit/>
          </a:bodyPr>
          <a:lstStyle/>
          <a:p>
            <a:r>
              <a:rPr lang="fr-FR" sz="1000" dirty="0" smtClean="0"/>
              <a:t>CONV</a:t>
            </a:r>
            <a:endParaRPr lang="fr-FR" sz="1000" dirty="0"/>
          </a:p>
        </p:txBody>
      </p:sp>
      <p:sp>
        <p:nvSpPr>
          <p:cNvPr id="50" name="ZoneTexte 49"/>
          <p:cNvSpPr txBox="1"/>
          <p:nvPr/>
        </p:nvSpPr>
        <p:spPr>
          <a:xfrm>
            <a:off x="4067944" y="2780928"/>
            <a:ext cx="772969" cy="338554"/>
          </a:xfrm>
          <a:prstGeom prst="rect">
            <a:avLst/>
          </a:prstGeom>
          <a:noFill/>
        </p:spPr>
        <p:txBody>
          <a:bodyPr wrap="none" rtlCol="0">
            <a:spAutoFit/>
          </a:bodyPr>
          <a:lstStyle/>
          <a:p>
            <a:r>
              <a:rPr lang="fr-FR" sz="1600" i="1" dirty="0" smtClean="0"/>
              <a:t>Filaires</a:t>
            </a:r>
            <a:endParaRPr lang="fr-FR" sz="1600" i="1" dirty="0"/>
          </a:p>
        </p:txBody>
      </p:sp>
      <p:sp>
        <p:nvSpPr>
          <p:cNvPr id="51" name="ZoneTexte 50"/>
          <p:cNvSpPr txBox="1"/>
          <p:nvPr/>
        </p:nvSpPr>
        <p:spPr>
          <a:xfrm>
            <a:off x="1026732" y="404664"/>
            <a:ext cx="7090537" cy="369332"/>
          </a:xfrm>
          <a:prstGeom prst="rect">
            <a:avLst/>
          </a:prstGeom>
          <a:noFill/>
          <a:ln>
            <a:solidFill>
              <a:schemeClr val="tx1"/>
            </a:solidFill>
          </a:ln>
        </p:spPr>
        <p:txBody>
          <a:bodyPr wrap="square" rtlCol="0">
            <a:spAutoFit/>
          </a:bodyPr>
          <a:lstStyle/>
          <a:p>
            <a:pPr algn="ctr"/>
            <a:r>
              <a:rPr lang="fr-FR" b="1" cap="all" dirty="0" smtClean="0"/>
              <a:t>3- régie connectée au Smartphone via un câble Ethernet</a:t>
            </a:r>
            <a:endParaRPr lang="fr-FR" b="1" u="sng" cap="all" dirty="0" smtClean="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000" fill="hold"/>
                                        <p:tgtEl>
                                          <p:spTgt spid="50"/>
                                        </p:tgtEl>
                                        <p:attrNameLst>
                                          <p:attrName>ppt_x</p:attrName>
                                        </p:attrNameLst>
                                      </p:cBhvr>
                                      <p:tavLst>
                                        <p:tav tm="0">
                                          <p:val>
                                            <p:strVal val="#ppt_x"/>
                                          </p:val>
                                        </p:tav>
                                        <p:tav tm="100000">
                                          <p:val>
                                            <p:strVal val="#ppt_x"/>
                                          </p:val>
                                        </p:tav>
                                      </p:tavLst>
                                    </p:anim>
                                    <p:anim calcmode="lin" valueType="num">
                                      <p:cBhvr additive="base">
                                        <p:cTn id="8" dur="1000" fill="hold"/>
                                        <p:tgtEl>
                                          <p:spTgt spid="5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000" fill="hold"/>
                                        <p:tgtEl>
                                          <p:spTgt spid="59"/>
                                        </p:tgtEl>
                                        <p:attrNameLst>
                                          <p:attrName>ppt_x</p:attrName>
                                        </p:attrNameLst>
                                      </p:cBhvr>
                                      <p:tavLst>
                                        <p:tav tm="0">
                                          <p:val>
                                            <p:strVal val="#ppt_x"/>
                                          </p:val>
                                        </p:tav>
                                        <p:tav tm="100000">
                                          <p:val>
                                            <p:strVal val="#ppt_x"/>
                                          </p:val>
                                        </p:tav>
                                      </p:tavLst>
                                    </p:anim>
                                    <p:anim calcmode="lin" valueType="num">
                                      <p:cBhvr additive="base">
                                        <p:cTn id="13" dur="2000" fill="hold"/>
                                        <p:tgtEl>
                                          <p:spTgt spid="59"/>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000" fill="hold"/>
                                        <p:tgtEl>
                                          <p:spTgt spid="3"/>
                                        </p:tgtEl>
                                        <p:attrNameLst>
                                          <p:attrName>ppt_x</p:attrName>
                                        </p:attrNameLst>
                                      </p:cBhvr>
                                      <p:tavLst>
                                        <p:tav tm="0">
                                          <p:val>
                                            <p:strVal val="#ppt_x"/>
                                          </p:val>
                                        </p:tav>
                                        <p:tav tm="100000">
                                          <p:val>
                                            <p:strVal val="#ppt_x"/>
                                          </p:val>
                                        </p:tav>
                                      </p:tavLst>
                                    </p:anim>
                                    <p:anim calcmode="lin" valueType="num">
                                      <p:cBhvr additive="base">
                                        <p:cTn id="1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ZoneTexte 256"/>
          <p:cNvSpPr txBox="1"/>
          <p:nvPr/>
        </p:nvSpPr>
        <p:spPr>
          <a:xfrm>
            <a:off x="3851920" y="1124744"/>
            <a:ext cx="1167114" cy="369332"/>
          </a:xfrm>
          <a:prstGeom prst="rect">
            <a:avLst/>
          </a:prstGeom>
          <a:solidFill>
            <a:schemeClr val="bg1"/>
          </a:solidFill>
        </p:spPr>
        <p:txBody>
          <a:bodyPr wrap="none" rtlCol="0">
            <a:spAutoFit/>
          </a:bodyPr>
          <a:lstStyle/>
          <a:p>
            <a:r>
              <a:rPr lang="fr-FR" b="1" cap="all" dirty="0" smtClean="0">
                <a:solidFill>
                  <a:srgbClr val="00B050"/>
                </a:solidFill>
              </a:rPr>
              <a:t>Zone </a:t>
            </a:r>
            <a:r>
              <a:rPr lang="fr-FR" b="1" cap="all" dirty="0" err="1" smtClean="0">
                <a:solidFill>
                  <a:srgbClr val="00B050"/>
                </a:solidFill>
              </a:rPr>
              <a:t>tvn</a:t>
            </a:r>
            <a:endParaRPr lang="fr-FR" b="1" cap="all" dirty="0">
              <a:solidFill>
                <a:srgbClr val="00B050"/>
              </a:solidFill>
            </a:endParaRPr>
          </a:p>
        </p:txBody>
      </p:sp>
      <p:grpSp>
        <p:nvGrpSpPr>
          <p:cNvPr id="2" name="Groupe 254"/>
          <p:cNvGrpSpPr/>
          <p:nvPr/>
        </p:nvGrpSpPr>
        <p:grpSpPr>
          <a:xfrm>
            <a:off x="2123728" y="1844824"/>
            <a:ext cx="432048" cy="1916738"/>
            <a:chOff x="2123728" y="1844824"/>
            <a:chExt cx="432048" cy="1916738"/>
          </a:xfrm>
        </p:grpSpPr>
        <p:cxnSp>
          <p:nvCxnSpPr>
            <p:cNvPr id="46" name="Connecteur droit 45"/>
            <p:cNvCxnSpPr/>
            <p:nvPr/>
          </p:nvCxnSpPr>
          <p:spPr>
            <a:xfrm flipV="1">
              <a:off x="2339752" y="1844824"/>
              <a:ext cx="0" cy="1916738"/>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2123728" y="2492896"/>
              <a:ext cx="432048" cy="215444"/>
            </a:xfrm>
            <a:prstGeom prst="rect">
              <a:avLst/>
            </a:prstGeom>
            <a:solidFill>
              <a:schemeClr val="bg1"/>
            </a:solidFill>
            <a:ln>
              <a:solidFill>
                <a:srgbClr val="FF0000"/>
              </a:solidFill>
            </a:ln>
          </p:spPr>
          <p:txBody>
            <a:bodyPr wrap="square" rtlCol="0">
              <a:spAutoFit/>
            </a:bodyPr>
            <a:lstStyle/>
            <a:p>
              <a:r>
                <a:rPr lang="fr-FR" sz="800" b="1" dirty="0" err="1" smtClean="0"/>
                <a:t>Conv</a:t>
              </a:r>
              <a:r>
                <a:rPr lang="fr-FR" sz="800" b="1" dirty="0" smtClean="0"/>
                <a:t>.</a:t>
              </a:r>
              <a:endParaRPr lang="fr-FR" sz="800" b="1" dirty="0"/>
            </a:p>
          </p:txBody>
        </p:sp>
      </p:grpSp>
      <p:sp>
        <p:nvSpPr>
          <p:cNvPr id="61" name="Rectangle 60"/>
          <p:cNvSpPr/>
          <p:nvPr/>
        </p:nvSpPr>
        <p:spPr>
          <a:xfrm>
            <a:off x="5868144" y="3789040"/>
            <a:ext cx="7200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2" name="Connecteur droit 111"/>
          <p:cNvCxnSpPr/>
          <p:nvPr/>
        </p:nvCxnSpPr>
        <p:spPr>
          <a:xfrm>
            <a:off x="2843808" y="4509120"/>
            <a:ext cx="392741" cy="2450"/>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1344706" y="4069976"/>
            <a:ext cx="779929" cy="8965"/>
          </a:xfrm>
          <a:prstGeom prst="line">
            <a:avLst/>
          </a:prstGeom>
          <a:ln w="38100" cmpd="sng">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2339752" y="1843826"/>
            <a:ext cx="283586" cy="998"/>
          </a:xfrm>
          <a:prstGeom prst="line">
            <a:avLst/>
          </a:prstGeom>
          <a:ln w="38100" cmpd="sng">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01" name="ZoneTexte 100"/>
          <p:cNvSpPr txBox="1"/>
          <p:nvPr/>
        </p:nvSpPr>
        <p:spPr>
          <a:xfrm>
            <a:off x="2123728" y="3717032"/>
            <a:ext cx="432048" cy="216000"/>
          </a:xfrm>
          <a:prstGeom prst="rect">
            <a:avLst/>
          </a:prstGeom>
          <a:solidFill>
            <a:schemeClr val="bg1"/>
          </a:solidFill>
          <a:ln>
            <a:solidFill>
              <a:schemeClr val="tx1"/>
            </a:solidFill>
          </a:ln>
        </p:spPr>
        <p:txBody>
          <a:bodyPr wrap="square" rtlCol="0">
            <a:spAutoFit/>
          </a:bodyPr>
          <a:lstStyle/>
          <a:p>
            <a:pPr algn="ctr"/>
            <a:r>
              <a:rPr lang="fr-FR" sz="800" b="1" cap="all" dirty="0" smtClean="0"/>
              <a:t>HDMI</a:t>
            </a:r>
            <a:endParaRPr lang="fr-FR" sz="800" b="1" u="sng" cap="all" dirty="0" smtClean="0"/>
          </a:p>
        </p:txBody>
      </p:sp>
      <p:cxnSp>
        <p:nvCxnSpPr>
          <p:cNvPr id="261" name="Connecteur droit 260"/>
          <p:cNvCxnSpPr/>
          <p:nvPr/>
        </p:nvCxnSpPr>
        <p:spPr>
          <a:xfrm flipH="1">
            <a:off x="3258009" y="2097741"/>
            <a:ext cx="14109" cy="1737574"/>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2771800" y="4005064"/>
            <a:ext cx="392741" cy="2450"/>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2123728" y="4365104"/>
            <a:ext cx="720000" cy="252000"/>
          </a:xfrm>
          <a:prstGeom prst="rect">
            <a:avLst/>
          </a:prstGeom>
          <a:solidFill>
            <a:schemeClr val="bg1"/>
          </a:solidFill>
          <a:ln>
            <a:solidFill>
              <a:schemeClr val="tx1"/>
            </a:solidFill>
          </a:ln>
        </p:spPr>
        <p:txBody>
          <a:bodyPr wrap="square" rtlCol="0">
            <a:spAutoFit/>
          </a:bodyPr>
          <a:lstStyle/>
          <a:p>
            <a:pPr algn="ctr"/>
            <a:r>
              <a:rPr lang="fr-FR" sz="1000" b="1" cap="all" dirty="0" smtClean="0"/>
              <a:t>ENREG</a:t>
            </a:r>
            <a:endParaRPr lang="fr-FR" sz="1000" b="1" u="sng" cap="all" dirty="0" smtClean="0"/>
          </a:p>
        </p:txBody>
      </p:sp>
      <p:cxnSp>
        <p:nvCxnSpPr>
          <p:cNvPr id="47" name="Connecteur droit 46"/>
          <p:cNvCxnSpPr/>
          <p:nvPr/>
        </p:nvCxnSpPr>
        <p:spPr>
          <a:xfrm>
            <a:off x="2771800" y="4941168"/>
            <a:ext cx="392741" cy="2450"/>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2123728" y="4797152"/>
            <a:ext cx="720000" cy="252000"/>
          </a:xfrm>
          <a:prstGeom prst="rect">
            <a:avLst/>
          </a:prstGeom>
          <a:solidFill>
            <a:schemeClr val="bg1"/>
          </a:solidFill>
          <a:ln>
            <a:solidFill>
              <a:schemeClr val="tx1"/>
            </a:solidFill>
          </a:ln>
        </p:spPr>
        <p:txBody>
          <a:bodyPr wrap="square" rtlCol="0">
            <a:spAutoFit/>
          </a:bodyPr>
          <a:lstStyle/>
          <a:p>
            <a:pPr algn="ctr"/>
            <a:r>
              <a:rPr lang="fr-FR" sz="1000" b="1" cap="all" dirty="0" smtClean="0"/>
              <a:t>PANEL</a:t>
            </a:r>
            <a:endParaRPr lang="fr-FR" sz="1000" b="1" u="sng" cap="all" dirty="0" smtClean="0"/>
          </a:p>
        </p:txBody>
      </p:sp>
      <p:grpSp>
        <p:nvGrpSpPr>
          <p:cNvPr id="4" name="Groupe 94"/>
          <p:cNvGrpSpPr/>
          <p:nvPr/>
        </p:nvGrpSpPr>
        <p:grpSpPr>
          <a:xfrm>
            <a:off x="2627784" y="1628800"/>
            <a:ext cx="1147427" cy="504056"/>
            <a:chOff x="3923928" y="2132856"/>
            <a:chExt cx="1147427" cy="504056"/>
          </a:xfrm>
        </p:grpSpPr>
        <p:grpSp>
          <p:nvGrpSpPr>
            <p:cNvPr id="6" name="Groupe 64"/>
            <p:cNvGrpSpPr>
              <a:grpSpLocks noChangeAspect="1"/>
            </p:cNvGrpSpPr>
            <p:nvPr/>
          </p:nvGrpSpPr>
          <p:grpSpPr>
            <a:xfrm>
              <a:off x="4139952" y="2132856"/>
              <a:ext cx="931403" cy="504056"/>
              <a:chOff x="7020272" y="2780928"/>
              <a:chExt cx="1584176" cy="857319"/>
            </a:xfrm>
          </p:grpSpPr>
          <p:pic>
            <p:nvPicPr>
              <p:cNvPr id="14" name="Image 13" descr="ATEM PC.jpg"/>
              <p:cNvPicPr>
                <a:picLocks noChangeAspect="1"/>
              </p:cNvPicPr>
              <p:nvPr/>
            </p:nvPicPr>
            <p:blipFill>
              <a:blip r:embed="rId2" cstate="print"/>
              <a:stretch>
                <a:fillRect/>
              </a:stretch>
            </p:blipFill>
            <p:spPr>
              <a:xfrm>
                <a:off x="7020272" y="2780928"/>
                <a:ext cx="1584176" cy="857319"/>
              </a:xfrm>
              <a:prstGeom prst="rect">
                <a:avLst/>
              </a:prstGeom>
            </p:spPr>
          </p:pic>
          <p:pic>
            <p:nvPicPr>
              <p:cNvPr id="15" name="Image 14" descr="OBS.jpg"/>
              <p:cNvPicPr>
                <a:picLocks noChangeAspect="1"/>
              </p:cNvPicPr>
              <p:nvPr/>
            </p:nvPicPr>
            <p:blipFill>
              <a:blip r:embed="rId3" cstate="print"/>
              <a:stretch>
                <a:fillRect/>
              </a:stretch>
            </p:blipFill>
            <p:spPr>
              <a:xfrm>
                <a:off x="7236296" y="2852936"/>
                <a:ext cx="1152128" cy="648072"/>
              </a:xfrm>
              <a:prstGeom prst="rect">
                <a:avLst/>
              </a:prstGeom>
            </p:spPr>
          </p:pic>
        </p:grpSp>
        <p:sp>
          <p:nvSpPr>
            <p:cNvPr id="102" name="ZoneTexte 101"/>
            <p:cNvSpPr txBox="1"/>
            <p:nvPr/>
          </p:nvSpPr>
          <p:spPr>
            <a:xfrm>
              <a:off x="3923928" y="2204864"/>
              <a:ext cx="360040" cy="216000"/>
            </a:xfrm>
            <a:prstGeom prst="rect">
              <a:avLst/>
            </a:prstGeom>
            <a:noFill/>
            <a:ln>
              <a:solidFill>
                <a:schemeClr val="tx1"/>
              </a:solidFill>
            </a:ln>
          </p:spPr>
          <p:txBody>
            <a:bodyPr wrap="square" rtlCol="0">
              <a:spAutoFit/>
            </a:bodyPr>
            <a:lstStyle/>
            <a:p>
              <a:pPr algn="ctr"/>
              <a:r>
                <a:rPr lang="fr-FR" sz="800" b="1" cap="all" dirty="0" smtClean="0"/>
                <a:t>USB</a:t>
              </a:r>
              <a:endParaRPr lang="fr-FR" sz="800" b="1" u="sng" cap="all" dirty="0" smtClean="0"/>
            </a:p>
          </p:txBody>
        </p:sp>
      </p:grpSp>
      <p:sp>
        <p:nvSpPr>
          <p:cNvPr id="248" name="ZoneTexte 247"/>
          <p:cNvSpPr txBox="1"/>
          <p:nvPr/>
        </p:nvSpPr>
        <p:spPr>
          <a:xfrm>
            <a:off x="3131840" y="3825044"/>
            <a:ext cx="216024" cy="1169551"/>
          </a:xfrm>
          <a:prstGeom prst="rect">
            <a:avLst/>
          </a:prstGeom>
          <a:solidFill>
            <a:schemeClr val="bg1"/>
          </a:solidFill>
          <a:ln>
            <a:solidFill>
              <a:schemeClr val="tx1"/>
            </a:solidFill>
          </a:ln>
        </p:spPr>
        <p:txBody>
          <a:bodyPr wrap="square" rtlCol="0">
            <a:spAutoFit/>
          </a:bodyPr>
          <a:lstStyle/>
          <a:p>
            <a:pPr algn="ctr"/>
            <a:r>
              <a:rPr lang="fr-FR" sz="1000" b="1" cap="all" dirty="0" smtClean="0"/>
              <a:t>routeur</a:t>
            </a:r>
            <a:endParaRPr lang="fr-FR" sz="1000" b="1" u="sng" cap="all" dirty="0" smtClean="0"/>
          </a:p>
        </p:txBody>
      </p:sp>
      <p:cxnSp>
        <p:nvCxnSpPr>
          <p:cNvPr id="62" name="Connecteur droit 61"/>
          <p:cNvCxnSpPr/>
          <p:nvPr/>
        </p:nvCxnSpPr>
        <p:spPr>
          <a:xfrm flipV="1">
            <a:off x="2339732" y="4149080"/>
            <a:ext cx="40" cy="216024"/>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2123728" y="3933056"/>
            <a:ext cx="720000" cy="252000"/>
          </a:xfrm>
          <a:prstGeom prst="rect">
            <a:avLst/>
          </a:prstGeom>
          <a:solidFill>
            <a:schemeClr val="bg1"/>
          </a:solidFill>
          <a:ln>
            <a:solidFill>
              <a:schemeClr val="tx1"/>
            </a:solidFill>
          </a:ln>
        </p:spPr>
        <p:txBody>
          <a:bodyPr wrap="square" rtlCol="0">
            <a:spAutoFit/>
          </a:bodyPr>
          <a:lstStyle/>
          <a:p>
            <a:pPr algn="ctr"/>
            <a:r>
              <a:rPr lang="fr-FR" sz="1000" b="1" cap="all" dirty="0" smtClean="0"/>
              <a:t>MEL</a:t>
            </a:r>
            <a:endParaRPr lang="fr-FR" sz="1000" b="1" u="sng" cap="all" dirty="0" smtClean="0"/>
          </a:p>
        </p:txBody>
      </p:sp>
      <p:sp>
        <p:nvSpPr>
          <p:cNvPr id="52" name="Rectangle à coins arrondis 51"/>
          <p:cNvSpPr/>
          <p:nvPr/>
        </p:nvSpPr>
        <p:spPr>
          <a:xfrm>
            <a:off x="1907704" y="1484784"/>
            <a:ext cx="1944216" cy="3960440"/>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2289490" y="5085184"/>
            <a:ext cx="1180644" cy="369332"/>
          </a:xfrm>
          <a:prstGeom prst="rect">
            <a:avLst/>
          </a:prstGeom>
          <a:noFill/>
        </p:spPr>
        <p:txBody>
          <a:bodyPr wrap="none" rtlCol="0">
            <a:spAutoFit/>
          </a:bodyPr>
          <a:lstStyle/>
          <a:p>
            <a:r>
              <a:rPr lang="fr-FR" cap="all" dirty="0" smtClean="0"/>
              <a:t>Régie </a:t>
            </a:r>
            <a:r>
              <a:rPr lang="fr-FR" cap="all" dirty="0" err="1" smtClean="0"/>
              <a:t>tvn</a:t>
            </a:r>
            <a:endParaRPr lang="fr-FR" cap="all" dirty="0"/>
          </a:p>
        </p:txBody>
      </p:sp>
      <p:sp>
        <p:nvSpPr>
          <p:cNvPr id="57" name="Rectangle 56"/>
          <p:cNvSpPr/>
          <p:nvPr/>
        </p:nvSpPr>
        <p:spPr>
          <a:xfrm>
            <a:off x="5868144" y="3861048"/>
            <a:ext cx="7200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52"/>
          <p:cNvGrpSpPr/>
          <p:nvPr/>
        </p:nvGrpSpPr>
        <p:grpSpPr>
          <a:xfrm>
            <a:off x="4966895" y="1628800"/>
            <a:ext cx="360040" cy="864096"/>
            <a:chOff x="5796136" y="1628800"/>
            <a:chExt cx="360040" cy="864096"/>
          </a:xfrm>
        </p:grpSpPr>
        <p:pic>
          <p:nvPicPr>
            <p:cNvPr id="71" name="Picture 3"/>
            <p:cNvPicPr>
              <a:picLocks noChangeAspect="1" noChangeArrowheads="1"/>
            </p:cNvPicPr>
            <p:nvPr/>
          </p:nvPicPr>
          <p:blipFill>
            <a:blip r:embed="rId4" cstate="print"/>
            <a:srcRect/>
            <a:stretch>
              <a:fillRect/>
            </a:stretch>
          </p:blipFill>
          <p:spPr bwMode="auto">
            <a:xfrm>
              <a:off x="5796136" y="2060848"/>
              <a:ext cx="253594" cy="432048"/>
            </a:xfrm>
            <a:prstGeom prst="rect">
              <a:avLst/>
            </a:prstGeom>
            <a:noFill/>
            <a:ln w="9525">
              <a:noFill/>
              <a:miter lim="800000"/>
              <a:headEnd/>
              <a:tailEnd/>
            </a:ln>
            <a:effectLst/>
          </p:spPr>
        </p:pic>
        <p:pic>
          <p:nvPicPr>
            <p:cNvPr id="73" name="Picture 2"/>
            <p:cNvPicPr>
              <a:picLocks noChangeAspect="1" noChangeArrowheads="1"/>
            </p:cNvPicPr>
            <p:nvPr/>
          </p:nvPicPr>
          <p:blipFill>
            <a:blip r:embed="rId5" cstate="print"/>
            <a:srcRect/>
            <a:stretch>
              <a:fillRect/>
            </a:stretch>
          </p:blipFill>
          <p:spPr bwMode="auto">
            <a:xfrm>
              <a:off x="5796136" y="1628800"/>
              <a:ext cx="360040" cy="447525"/>
            </a:xfrm>
            <a:prstGeom prst="rect">
              <a:avLst/>
            </a:prstGeom>
            <a:noFill/>
            <a:ln w="9525">
              <a:noFill/>
              <a:miter lim="800000"/>
              <a:headEnd/>
              <a:tailEnd/>
            </a:ln>
            <a:effectLst/>
          </p:spPr>
        </p:pic>
      </p:grpSp>
      <p:sp>
        <p:nvSpPr>
          <p:cNvPr id="76" name="ZoneTexte 75"/>
          <p:cNvSpPr txBox="1"/>
          <p:nvPr/>
        </p:nvSpPr>
        <p:spPr>
          <a:xfrm>
            <a:off x="3923928" y="1628800"/>
            <a:ext cx="962998" cy="400110"/>
          </a:xfrm>
          <a:prstGeom prst="rect">
            <a:avLst/>
          </a:prstGeom>
          <a:noFill/>
        </p:spPr>
        <p:txBody>
          <a:bodyPr wrap="square" rtlCol="0">
            <a:spAutoFit/>
          </a:bodyPr>
          <a:lstStyle/>
          <a:p>
            <a:pPr algn="ctr"/>
            <a:r>
              <a:rPr lang="fr-FR" sz="1000" b="1" dirty="0" smtClean="0"/>
              <a:t>Téléphone 5G</a:t>
            </a:r>
          </a:p>
          <a:p>
            <a:pPr algn="ctr"/>
            <a:r>
              <a:rPr lang="fr-FR" sz="1000" b="1" dirty="0" smtClean="0"/>
              <a:t>Modem USB </a:t>
            </a:r>
            <a:endParaRPr lang="fr-FR" sz="1000" b="1" dirty="0"/>
          </a:p>
        </p:txBody>
      </p:sp>
      <p:sp>
        <p:nvSpPr>
          <p:cNvPr id="88" name="Forme libre 87"/>
          <p:cNvSpPr/>
          <p:nvPr/>
        </p:nvSpPr>
        <p:spPr>
          <a:xfrm>
            <a:off x="3603812" y="941294"/>
            <a:ext cx="5316070" cy="5602941"/>
          </a:xfrm>
          <a:custGeom>
            <a:avLst/>
            <a:gdLst>
              <a:gd name="connsiteX0" fmla="*/ 3343835 w 5316070"/>
              <a:gd name="connsiteY0" fmla="*/ 0 h 5602941"/>
              <a:gd name="connsiteX1" fmla="*/ 0 w 5316070"/>
              <a:gd name="connsiteY1" fmla="*/ 5602941 h 5602941"/>
              <a:gd name="connsiteX2" fmla="*/ 5316070 w 5316070"/>
              <a:gd name="connsiteY2" fmla="*/ 5585012 h 5602941"/>
              <a:gd name="connsiteX3" fmla="*/ 5280212 w 5316070"/>
              <a:gd name="connsiteY3" fmla="*/ 17930 h 5602941"/>
              <a:gd name="connsiteX4" fmla="*/ 3343835 w 5316070"/>
              <a:gd name="connsiteY4" fmla="*/ 0 h 5602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6070" h="5602941">
                <a:moveTo>
                  <a:pt x="3343835" y="0"/>
                </a:moveTo>
                <a:lnTo>
                  <a:pt x="0" y="5602941"/>
                </a:lnTo>
                <a:lnTo>
                  <a:pt x="5316070" y="5585012"/>
                </a:lnTo>
                <a:lnTo>
                  <a:pt x="5280212" y="17930"/>
                </a:lnTo>
                <a:lnTo>
                  <a:pt x="3343835" y="0"/>
                </a:lnTo>
                <a:close/>
              </a:path>
            </a:pathLst>
          </a:custGeom>
          <a:gradFill>
            <a:gsLst>
              <a:gs pos="0">
                <a:srgbClr val="5E9EFF"/>
              </a:gs>
              <a:gs pos="39999">
                <a:srgbClr val="85C2FF"/>
              </a:gs>
              <a:gs pos="70000">
                <a:srgbClr val="C4D6EB"/>
              </a:gs>
              <a:gs pos="100000">
                <a:srgbClr val="FFEBFA"/>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p:cNvPicPr>
            <a:picLocks noChangeAspect="1" noChangeArrowheads="1"/>
          </p:cNvPicPr>
          <p:nvPr/>
        </p:nvPicPr>
        <p:blipFill>
          <a:blip r:embed="rId6" cstate="print"/>
          <a:srcRect/>
          <a:stretch>
            <a:fillRect/>
          </a:stretch>
        </p:blipFill>
        <p:spPr bwMode="auto">
          <a:xfrm>
            <a:off x="6516216" y="2924944"/>
            <a:ext cx="545586" cy="792087"/>
          </a:xfrm>
          <a:prstGeom prst="rect">
            <a:avLst/>
          </a:prstGeom>
          <a:noFill/>
          <a:ln w="9525">
            <a:noFill/>
            <a:miter lim="800000"/>
            <a:headEnd/>
            <a:tailEnd/>
          </a:ln>
          <a:effectLst/>
        </p:spPr>
      </p:pic>
      <p:grpSp>
        <p:nvGrpSpPr>
          <p:cNvPr id="9" name="Groupe 72"/>
          <p:cNvGrpSpPr/>
          <p:nvPr/>
        </p:nvGrpSpPr>
        <p:grpSpPr>
          <a:xfrm>
            <a:off x="7812360" y="4005064"/>
            <a:ext cx="1032472" cy="1008112"/>
            <a:chOff x="3131841" y="4293097"/>
            <a:chExt cx="1032472" cy="1008112"/>
          </a:xfrm>
        </p:grpSpPr>
        <p:pic>
          <p:nvPicPr>
            <p:cNvPr id="1026" name="Picture 2"/>
            <p:cNvPicPr>
              <a:picLocks noChangeAspect="1" noChangeArrowheads="1"/>
            </p:cNvPicPr>
            <p:nvPr/>
          </p:nvPicPr>
          <p:blipFill>
            <a:blip r:embed="rId7" cstate="print"/>
            <a:srcRect/>
            <a:stretch>
              <a:fillRect/>
            </a:stretch>
          </p:blipFill>
          <p:spPr bwMode="auto">
            <a:xfrm>
              <a:off x="3131841" y="4293097"/>
              <a:ext cx="1032472" cy="1008112"/>
            </a:xfrm>
            <a:prstGeom prst="rect">
              <a:avLst/>
            </a:prstGeom>
            <a:noFill/>
            <a:ln w="9525">
              <a:noFill/>
              <a:miter lim="800000"/>
              <a:headEnd/>
              <a:tailEnd/>
            </a:ln>
            <a:effectLst/>
          </p:spPr>
        </p:pic>
        <p:pic>
          <p:nvPicPr>
            <p:cNvPr id="82" name="Picture 2"/>
            <p:cNvPicPr>
              <a:picLocks noChangeAspect="1" noChangeArrowheads="1"/>
            </p:cNvPicPr>
            <p:nvPr/>
          </p:nvPicPr>
          <p:blipFill>
            <a:blip r:embed="rId8" cstate="print"/>
            <a:srcRect/>
            <a:stretch>
              <a:fillRect/>
            </a:stretch>
          </p:blipFill>
          <p:spPr bwMode="auto">
            <a:xfrm>
              <a:off x="3397944" y="4617133"/>
              <a:ext cx="500266" cy="360040"/>
            </a:xfrm>
            <a:prstGeom prst="rect">
              <a:avLst/>
            </a:prstGeom>
            <a:noFill/>
            <a:ln w="9525">
              <a:noFill/>
              <a:miter lim="800000"/>
              <a:headEnd/>
              <a:tailEnd/>
            </a:ln>
            <a:effectLst/>
          </p:spPr>
        </p:pic>
      </p:grpSp>
      <p:cxnSp>
        <p:nvCxnSpPr>
          <p:cNvPr id="94" name="Connecteur droit 93"/>
          <p:cNvCxnSpPr/>
          <p:nvPr/>
        </p:nvCxnSpPr>
        <p:spPr>
          <a:xfrm>
            <a:off x="5207913" y="1803928"/>
            <a:ext cx="2892479" cy="2345152"/>
          </a:xfrm>
          <a:prstGeom prst="line">
            <a:avLst/>
          </a:prstGeom>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74" name="ZoneTexte 73"/>
          <p:cNvSpPr txBox="1"/>
          <p:nvPr/>
        </p:nvSpPr>
        <p:spPr>
          <a:xfrm>
            <a:off x="6948264" y="2492896"/>
            <a:ext cx="1449243" cy="369332"/>
          </a:xfrm>
          <a:prstGeom prst="rect">
            <a:avLst/>
          </a:prstGeom>
          <a:solidFill>
            <a:schemeClr val="bg1"/>
          </a:solidFill>
        </p:spPr>
        <p:txBody>
          <a:bodyPr wrap="none" rtlCol="0">
            <a:spAutoFit/>
          </a:bodyPr>
          <a:lstStyle/>
          <a:p>
            <a:r>
              <a:rPr lang="fr-FR" b="1" cap="all" dirty="0" smtClean="0">
                <a:solidFill>
                  <a:srgbClr val="00B050"/>
                </a:solidFill>
              </a:rPr>
              <a:t>Zone public</a:t>
            </a:r>
            <a:endParaRPr lang="fr-FR" b="1" cap="all" dirty="0">
              <a:solidFill>
                <a:srgbClr val="00B050"/>
              </a:solidFill>
            </a:endParaRPr>
          </a:p>
        </p:txBody>
      </p:sp>
      <p:pic>
        <p:nvPicPr>
          <p:cNvPr id="92" name="Image 91" descr="Camera.jpg"/>
          <p:cNvPicPr>
            <a:picLocks noChangeAspect="1"/>
          </p:cNvPicPr>
          <p:nvPr/>
        </p:nvPicPr>
        <p:blipFill>
          <a:blip r:embed="rId9" cstate="print"/>
          <a:stretch>
            <a:fillRect/>
          </a:stretch>
        </p:blipFill>
        <p:spPr>
          <a:xfrm>
            <a:off x="539552" y="3789040"/>
            <a:ext cx="792088" cy="554328"/>
          </a:xfrm>
          <a:prstGeom prst="rect">
            <a:avLst/>
          </a:prstGeom>
        </p:spPr>
      </p:pic>
      <p:sp>
        <p:nvSpPr>
          <p:cNvPr id="65" name="ZoneTexte 64"/>
          <p:cNvSpPr txBox="1"/>
          <p:nvPr/>
        </p:nvSpPr>
        <p:spPr>
          <a:xfrm>
            <a:off x="3338898" y="4167591"/>
            <a:ext cx="270104" cy="461665"/>
          </a:xfrm>
          <a:prstGeom prst="rect">
            <a:avLst/>
          </a:prstGeom>
          <a:solidFill>
            <a:schemeClr val="bg1"/>
          </a:solidFill>
          <a:ln>
            <a:solidFill>
              <a:schemeClr val="tx1"/>
            </a:solidFill>
          </a:ln>
        </p:spPr>
        <p:txBody>
          <a:bodyPr wrap="square" rtlCol="0">
            <a:spAutoFit/>
          </a:bodyPr>
          <a:lstStyle/>
          <a:p>
            <a:pPr algn="ctr"/>
            <a:r>
              <a:rPr lang="fr-FR" sz="800" b="1" cap="all" dirty="0" smtClean="0"/>
              <a:t>ETH</a:t>
            </a:r>
            <a:endParaRPr lang="fr-FR" sz="800" b="1" u="sng" cap="all" dirty="0" smtClean="0"/>
          </a:p>
        </p:txBody>
      </p:sp>
      <p:sp>
        <p:nvSpPr>
          <p:cNvPr id="58" name="ZoneTexte 57"/>
          <p:cNvSpPr txBox="1"/>
          <p:nvPr/>
        </p:nvSpPr>
        <p:spPr>
          <a:xfrm>
            <a:off x="4860032" y="2492896"/>
            <a:ext cx="432048" cy="246221"/>
          </a:xfrm>
          <a:prstGeom prst="rect">
            <a:avLst/>
          </a:prstGeom>
          <a:solidFill>
            <a:schemeClr val="bg1"/>
          </a:solidFill>
          <a:ln>
            <a:solidFill>
              <a:schemeClr val="accent1">
                <a:shade val="95000"/>
                <a:satMod val="105000"/>
              </a:schemeClr>
            </a:solidFill>
          </a:ln>
        </p:spPr>
        <p:txBody>
          <a:bodyPr wrap="square" rtlCol="0">
            <a:spAutoFit/>
          </a:bodyPr>
          <a:lstStyle/>
          <a:p>
            <a:pPr algn="ctr"/>
            <a:r>
              <a:rPr lang="fr-FR" sz="1000" dirty="0" smtClean="0"/>
              <a:t>USB</a:t>
            </a:r>
          </a:p>
        </p:txBody>
      </p:sp>
      <p:sp>
        <p:nvSpPr>
          <p:cNvPr id="50" name="ZoneTexte 49"/>
          <p:cNvSpPr txBox="1"/>
          <p:nvPr/>
        </p:nvSpPr>
        <p:spPr>
          <a:xfrm>
            <a:off x="3419872" y="2132856"/>
            <a:ext cx="360040" cy="216000"/>
          </a:xfrm>
          <a:prstGeom prst="rect">
            <a:avLst/>
          </a:prstGeom>
          <a:noFill/>
          <a:ln>
            <a:solidFill>
              <a:schemeClr val="tx1"/>
            </a:solidFill>
          </a:ln>
        </p:spPr>
        <p:txBody>
          <a:bodyPr wrap="square" rtlCol="0">
            <a:spAutoFit/>
          </a:bodyPr>
          <a:lstStyle/>
          <a:p>
            <a:pPr algn="ctr"/>
            <a:r>
              <a:rPr lang="fr-FR" sz="800" b="1" cap="all" dirty="0" smtClean="0"/>
              <a:t>USB</a:t>
            </a:r>
            <a:endParaRPr lang="fr-FR" sz="800" b="1" u="sng" cap="all" dirty="0" smtClean="0"/>
          </a:p>
        </p:txBody>
      </p:sp>
      <p:sp>
        <p:nvSpPr>
          <p:cNvPr id="53" name="Forme libre 52"/>
          <p:cNvSpPr/>
          <p:nvPr/>
        </p:nvSpPr>
        <p:spPr>
          <a:xfrm>
            <a:off x="3349625" y="2362200"/>
            <a:ext cx="1995487" cy="876300"/>
          </a:xfrm>
          <a:custGeom>
            <a:avLst/>
            <a:gdLst>
              <a:gd name="connsiteX0" fmla="*/ 1746250 w 1995487"/>
              <a:gd name="connsiteY0" fmla="*/ 381000 h 876300"/>
              <a:gd name="connsiteX1" fmla="*/ 1746250 w 1995487"/>
              <a:gd name="connsiteY1" fmla="*/ 800100 h 876300"/>
              <a:gd name="connsiteX2" fmla="*/ 250825 w 1995487"/>
              <a:gd name="connsiteY2" fmla="*/ 742950 h 876300"/>
              <a:gd name="connsiteX3" fmla="*/ 241300 w 1995487"/>
              <a:gd name="connsiteY3" fmla="*/ 0 h 876300"/>
            </a:gdLst>
            <a:ahLst/>
            <a:cxnLst>
              <a:cxn ang="0">
                <a:pos x="connsiteX0" y="connsiteY0"/>
              </a:cxn>
              <a:cxn ang="0">
                <a:pos x="connsiteX1" y="connsiteY1"/>
              </a:cxn>
              <a:cxn ang="0">
                <a:pos x="connsiteX2" y="connsiteY2"/>
              </a:cxn>
              <a:cxn ang="0">
                <a:pos x="connsiteX3" y="connsiteY3"/>
              </a:cxn>
            </a:cxnLst>
            <a:rect l="l" t="t" r="r" b="b"/>
            <a:pathLst>
              <a:path w="1995487" h="876300">
                <a:moveTo>
                  <a:pt x="1746250" y="381000"/>
                </a:moveTo>
                <a:cubicBezTo>
                  <a:pt x="1870868" y="560387"/>
                  <a:pt x="1995487" y="739775"/>
                  <a:pt x="1746250" y="800100"/>
                </a:cubicBezTo>
                <a:cubicBezTo>
                  <a:pt x="1497013" y="860425"/>
                  <a:pt x="501650" y="876300"/>
                  <a:pt x="250825" y="742950"/>
                </a:cubicBezTo>
                <a:cubicBezTo>
                  <a:pt x="0" y="609600"/>
                  <a:pt x="120650" y="304800"/>
                  <a:pt x="241300" y="0"/>
                </a:cubicBezTo>
              </a:path>
            </a:pathLst>
          </a:custGeom>
          <a:ln w="1016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Forme libre 59"/>
          <p:cNvSpPr/>
          <p:nvPr/>
        </p:nvSpPr>
        <p:spPr>
          <a:xfrm>
            <a:off x="3349625" y="2362200"/>
            <a:ext cx="1995487" cy="876300"/>
          </a:xfrm>
          <a:custGeom>
            <a:avLst/>
            <a:gdLst>
              <a:gd name="connsiteX0" fmla="*/ 1746250 w 1995487"/>
              <a:gd name="connsiteY0" fmla="*/ 381000 h 876300"/>
              <a:gd name="connsiteX1" fmla="*/ 1746250 w 1995487"/>
              <a:gd name="connsiteY1" fmla="*/ 800100 h 876300"/>
              <a:gd name="connsiteX2" fmla="*/ 250825 w 1995487"/>
              <a:gd name="connsiteY2" fmla="*/ 742950 h 876300"/>
              <a:gd name="connsiteX3" fmla="*/ 241300 w 1995487"/>
              <a:gd name="connsiteY3" fmla="*/ 0 h 876300"/>
            </a:gdLst>
            <a:ahLst/>
            <a:cxnLst>
              <a:cxn ang="0">
                <a:pos x="connsiteX0" y="connsiteY0"/>
              </a:cxn>
              <a:cxn ang="0">
                <a:pos x="connsiteX1" y="connsiteY1"/>
              </a:cxn>
              <a:cxn ang="0">
                <a:pos x="connsiteX2" y="connsiteY2"/>
              </a:cxn>
              <a:cxn ang="0">
                <a:pos x="connsiteX3" y="connsiteY3"/>
              </a:cxn>
            </a:cxnLst>
            <a:rect l="l" t="t" r="r" b="b"/>
            <a:pathLst>
              <a:path w="1995487" h="876300">
                <a:moveTo>
                  <a:pt x="1746250" y="381000"/>
                </a:moveTo>
                <a:cubicBezTo>
                  <a:pt x="1870868" y="560387"/>
                  <a:pt x="1995487" y="739775"/>
                  <a:pt x="1746250" y="800100"/>
                </a:cubicBezTo>
                <a:cubicBezTo>
                  <a:pt x="1497013" y="860425"/>
                  <a:pt x="501650" y="876300"/>
                  <a:pt x="250825" y="742950"/>
                </a:cubicBezTo>
                <a:cubicBezTo>
                  <a:pt x="0" y="609600"/>
                  <a:pt x="120650" y="304800"/>
                  <a:pt x="241300" y="0"/>
                </a:cubicBezTo>
              </a:path>
            </a:pathLst>
          </a:cu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75" name="Groupe 74"/>
          <p:cNvGrpSpPr/>
          <p:nvPr/>
        </p:nvGrpSpPr>
        <p:grpSpPr>
          <a:xfrm>
            <a:off x="5364088" y="2348880"/>
            <a:ext cx="396439" cy="576064"/>
            <a:chOff x="5364088" y="2348880"/>
            <a:chExt cx="396439" cy="576064"/>
          </a:xfrm>
        </p:grpSpPr>
        <p:pic>
          <p:nvPicPr>
            <p:cNvPr id="3" name="Picture 2"/>
            <p:cNvPicPr>
              <a:picLocks noChangeAspect="1" noChangeArrowheads="1"/>
            </p:cNvPicPr>
            <p:nvPr/>
          </p:nvPicPr>
          <p:blipFill>
            <a:blip r:embed="rId10" cstate="print"/>
            <a:srcRect/>
            <a:stretch>
              <a:fillRect/>
            </a:stretch>
          </p:blipFill>
          <p:spPr bwMode="auto">
            <a:xfrm>
              <a:off x="5364088" y="2492896"/>
              <a:ext cx="396439" cy="288032"/>
            </a:xfrm>
            <a:prstGeom prst="rect">
              <a:avLst/>
            </a:prstGeom>
            <a:noFill/>
            <a:ln w="9525">
              <a:noFill/>
              <a:miter lim="800000"/>
              <a:headEnd/>
              <a:tailEnd/>
            </a:ln>
            <a:effectLst/>
          </p:spPr>
        </p:pic>
        <p:cxnSp>
          <p:nvCxnSpPr>
            <p:cNvPr id="64" name="Connecteur droit 63"/>
            <p:cNvCxnSpPr/>
            <p:nvPr/>
          </p:nvCxnSpPr>
          <p:spPr>
            <a:xfrm flipH="1">
              <a:off x="5436096" y="2348880"/>
              <a:ext cx="288032"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5436096" y="2348880"/>
              <a:ext cx="288032" cy="504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9" name="ZoneTexte 58"/>
          <p:cNvSpPr txBox="1"/>
          <p:nvPr/>
        </p:nvSpPr>
        <p:spPr>
          <a:xfrm>
            <a:off x="4067944" y="2780928"/>
            <a:ext cx="772969" cy="338554"/>
          </a:xfrm>
          <a:prstGeom prst="rect">
            <a:avLst/>
          </a:prstGeom>
          <a:noFill/>
        </p:spPr>
        <p:txBody>
          <a:bodyPr wrap="none" rtlCol="0">
            <a:spAutoFit/>
          </a:bodyPr>
          <a:lstStyle/>
          <a:p>
            <a:r>
              <a:rPr lang="fr-FR" sz="1600" i="1" dirty="0" smtClean="0"/>
              <a:t>Filaires</a:t>
            </a:r>
            <a:endParaRPr lang="fr-FR" sz="1600" i="1" dirty="0"/>
          </a:p>
        </p:txBody>
      </p:sp>
      <p:sp>
        <p:nvSpPr>
          <p:cNvPr id="63" name="ZoneTexte 62"/>
          <p:cNvSpPr txBox="1"/>
          <p:nvPr/>
        </p:nvSpPr>
        <p:spPr>
          <a:xfrm>
            <a:off x="733355" y="404664"/>
            <a:ext cx="7677290" cy="369332"/>
          </a:xfrm>
          <a:prstGeom prst="rect">
            <a:avLst/>
          </a:prstGeom>
          <a:noFill/>
          <a:ln>
            <a:solidFill>
              <a:schemeClr val="tx1"/>
            </a:solidFill>
          </a:ln>
        </p:spPr>
        <p:txBody>
          <a:bodyPr wrap="square" rtlCol="0">
            <a:spAutoFit/>
          </a:bodyPr>
          <a:lstStyle/>
          <a:p>
            <a:pPr algn="ctr"/>
            <a:r>
              <a:rPr lang="fr-FR" b="1" cap="all" dirty="0" smtClean="0"/>
              <a:t>4- La régie (+ le pc </a:t>
            </a:r>
            <a:r>
              <a:rPr lang="fr-FR" b="1" cap="all" dirty="0" err="1" smtClean="0"/>
              <a:t>obs</a:t>
            </a:r>
            <a:r>
              <a:rPr lang="fr-FR" b="1" cap="all" dirty="0" smtClean="0"/>
              <a:t>) connectées au Smartphone via un câble </a:t>
            </a:r>
            <a:r>
              <a:rPr lang="fr-FR" b="1" cap="all" dirty="0" err="1" smtClean="0"/>
              <a:t>usb</a:t>
            </a:r>
            <a:endParaRPr lang="fr-FR" b="1" u="sng" cap="all" dirty="0" smtClean="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1000" fill="hold"/>
                                        <p:tgtEl>
                                          <p:spTgt spid="59"/>
                                        </p:tgtEl>
                                        <p:attrNameLst>
                                          <p:attrName>ppt_x</p:attrName>
                                        </p:attrNameLst>
                                      </p:cBhvr>
                                      <p:tavLst>
                                        <p:tav tm="0">
                                          <p:val>
                                            <p:strVal val="#ppt_x"/>
                                          </p:val>
                                        </p:tav>
                                        <p:tav tm="100000">
                                          <p:val>
                                            <p:strVal val="#ppt_x"/>
                                          </p:val>
                                        </p:tav>
                                      </p:tavLst>
                                    </p:anim>
                                    <p:anim calcmode="lin" valueType="num">
                                      <p:cBhvr additive="base">
                                        <p:cTn id="8" dur="1000" fill="hold"/>
                                        <p:tgtEl>
                                          <p:spTgt spid="5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additive="base">
                                        <p:cTn id="12" dur="1000" fill="hold"/>
                                        <p:tgtEl>
                                          <p:spTgt spid="75"/>
                                        </p:tgtEl>
                                        <p:attrNameLst>
                                          <p:attrName>ppt_x</p:attrName>
                                        </p:attrNameLst>
                                      </p:cBhvr>
                                      <p:tavLst>
                                        <p:tav tm="0">
                                          <p:val>
                                            <p:strVal val="#ppt_x"/>
                                          </p:val>
                                        </p:tav>
                                        <p:tav tm="100000">
                                          <p:val>
                                            <p:strVal val="#ppt_x"/>
                                          </p:val>
                                        </p:tav>
                                      </p:tavLst>
                                    </p:anim>
                                    <p:anim calcmode="lin" valueType="num">
                                      <p:cBhvr additive="base">
                                        <p:cTn id="13" dur="10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rot="18535824">
            <a:off x="3391003" y="2580736"/>
            <a:ext cx="1685925" cy="731179"/>
          </a:xfrm>
          <a:prstGeom prst="rect">
            <a:avLst/>
          </a:prstGeom>
          <a:noFill/>
          <a:ln w="9525">
            <a:noFill/>
            <a:miter lim="800000"/>
            <a:headEnd/>
            <a:tailEnd/>
          </a:ln>
          <a:effectLst/>
        </p:spPr>
      </p:pic>
      <p:grpSp>
        <p:nvGrpSpPr>
          <p:cNvPr id="2" name="Groupe 254"/>
          <p:cNvGrpSpPr/>
          <p:nvPr/>
        </p:nvGrpSpPr>
        <p:grpSpPr>
          <a:xfrm>
            <a:off x="2123728" y="1844824"/>
            <a:ext cx="432048" cy="1916738"/>
            <a:chOff x="2123728" y="1844824"/>
            <a:chExt cx="432048" cy="1916738"/>
          </a:xfrm>
        </p:grpSpPr>
        <p:cxnSp>
          <p:nvCxnSpPr>
            <p:cNvPr id="46" name="Connecteur droit 45"/>
            <p:cNvCxnSpPr/>
            <p:nvPr/>
          </p:nvCxnSpPr>
          <p:spPr>
            <a:xfrm flipV="1">
              <a:off x="2339752" y="1844824"/>
              <a:ext cx="0" cy="1916738"/>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2123728" y="2492896"/>
              <a:ext cx="432048" cy="215444"/>
            </a:xfrm>
            <a:prstGeom prst="rect">
              <a:avLst/>
            </a:prstGeom>
            <a:solidFill>
              <a:schemeClr val="bg1"/>
            </a:solidFill>
            <a:ln>
              <a:solidFill>
                <a:srgbClr val="FF0000"/>
              </a:solidFill>
            </a:ln>
          </p:spPr>
          <p:txBody>
            <a:bodyPr wrap="square" rtlCol="0">
              <a:spAutoFit/>
            </a:bodyPr>
            <a:lstStyle/>
            <a:p>
              <a:r>
                <a:rPr lang="fr-FR" sz="800" b="1" dirty="0" err="1" smtClean="0"/>
                <a:t>Conv</a:t>
              </a:r>
              <a:r>
                <a:rPr lang="fr-FR" sz="800" b="1" dirty="0" smtClean="0"/>
                <a:t>.</a:t>
              </a:r>
              <a:endParaRPr lang="fr-FR" sz="800" b="1" dirty="0"/>
            </a:p>
          </p:txBody>
        </p:sp>
      </p:grpSp>
      <p:sp>
        <p:nvSpPr>
          <p:cNvPr id="61" name="Rectangle 60"/>
          <p:cNvSpPr/>
          <p:nvPr/>
        </p:nvSpPr>
        <p:spPr>
          <a:xfrm>
            <a:off x="5868144" y="3789040"/>
            <a:ext cx="7200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2" name="Connecteur droit 111"/>
          <p:cNvCxnSpPr/>
          <p:nvPr/>
        </p:nvCxnSpPr>
        <p:spPr>
          <a:xfrm>
            <a:off x="2843808" y="4509120"/>
            <a:ext cx="392741" cy="2450"/>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1344706" y="4069976"/>
            <a:ext cx="779929" cy="8965"/>
          </a:xfrm>
          <a:prstGeom prst="line">
            <a:avLst/>
          </a:prstGeom>
          <a:ln w="38100" cmpd="sng">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2339752" y="1843826"/>
            <a:ext cx="283586" cy="998"/>
          </a:xfrm>
          <a:prstGeom prst="line">
            <a:avLst/>
          </a:prstGeom>
          <a:ln w="38100" cmpd="sng">
            <a:solidFill>
              <a:srgbClr val="FF000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01" name="ZoneTexte 100"/>
          <p:cNvSpPr txBox="1"/>
          <p:nvPr/>
        </p:nvSpPr>
        <p:spPr>
          <a:xfrm>
            <a:off x="2123728" y="3717032"/>
            <a:ext cx="432048" cy="216000"/>
          </a:xfrm>
          <a:prstGeom prst="rect">
            <a:avLst/>
          </a:prstGeom>
          <a:solidFill>
            <a:schemeClr val="bg1"/>
          </a:solidFill>
          <a:ln>
            <a:solidFill>
              <a:schemeClr val="tx1"/>
            </a:solidFill>
          </a:ln>
        </p:spPr>
        <p:txBody>
          <a:bodyPr wrap="square" rtlCol="0">
            <a:spAutoFit/>
          </a:bodyPr>
          <a:lstStyle/>
          <a:p>
            <a:pPr algn="ctr"/>
            <a:r>
              <a:rPr lang="fr-FR" sz="800" b="1" cap="all" dirty="0" smtClean="0"/>
              <a:t>HDMI</a:t>
            </a:r>
            <a:endParaRPr lang="fr-FR" sz="800" b="1" u="sng" cap="all" dirty="0" smtClean="0"/>
          </a:p>
        </p:txBody>
      </p:sp>
      <p:cxnSp>
        <p:nvCxnSpPr>
          <p:cNvPr id="261" name="Connecteur droit 260"/>
          <p:cNvCxnSpPr/>
          <p:nvPr/>
        </p:nvCxnSpPr>
        <p:spPr>
          <a:xfrm flipH="1">
            <a:off x="3258009" y="2097741"/>
            <a:ext cx="14109" cy="1737574"/>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2771800" y="4005064"/>
            <a:ext cx="392741" cy="2450"/>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2123728" y="4365104"/>
            <a:ext cx="720000" cy="252000"/>
          </a:xfrm>
          <a:prstGeom prst="rect">
            <a:avLst/>
          </a:prstGeom>
          <a:solidFill>
            <a:schemeClr val="bg1"/>
          </a:solidFill>
          <a:ln>
            <a:solidFill>
              <a:schemeClr val="tx1"/>
            </a:solidFill>
          </a:ln>
        </p:spPr>
        <p:txBody>
          <a:bodyPr wrap="square" rtlCol="0">
            <a:spAutoFit/>
          </a:bodyPr>
          <a:lstStyle/>
          <a:p>
            <a:pPr algn="ctr"/>
            <a:r>
              <a:rPr lang="fr-FR" sz="1000" b="1" cap="all" dirty="0" smtClean="0"/>
              <a:t>ENREG</a:t>
            </a:r>
            <a:endParaRPr lang="fr-FR" sz="1000" b="1" u="sng" cap="all" dirty="0" smtClean="0"/>
          </a:p>
        </p:txBody>
      </p:sp>
      <p:cxnSp>
        <p:nvCxnSpPr>
          <p:cNvPr id="47" name="Connecteur droit 46"/>
          <p:cNvCxnSpPr/>
          <p:nvPr/>
        </p:nvCxnSpPr>
        <p:spPr>
          <a:xfrm>
            <a:off x="2771800" y="4941168"/>
            <a:ext cx="392741" cy="2450"/>
          </a:xfrm>
          <a:prstGeom prst="line">
            <a:avLst/>
          </a:prstGeom>
          <a:solidFill>
            <a:schemeClr val="bg1"/>
          </a:solidFill>
          <a:ln w="1016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2123728" y="4797152"/>
            <a:ext cx="720000" cy="252000"/>
          </a:xfrm>
          <a:prstGeom prst="rect">
            <a:avLst/>
          </a:prstGeom>
          <a:solidFill>
            <a:schemeClr val="bg1"/>
          </a:solidFill>
          <a:ln>
            <a:solidFill>
              <a:schemeClr val="tx1"/>
            </a:solidFill>
          </a:ln>
        </p:spPr>
        <p:txBody>
          <a:bodyPr wrap="square" rtlCol="0">
            <a:spAutoFit/>
          </a:bodyPr>
          <a:lstStyle/>
          <a:p>
            <a:pPr algn="ctr"/>
            <a:r>
              <a:rPr lang="fr-FR" sz="1000" b="1" cap="all" dirty="0" smtClean="0"/>
              <a:t>PANEL</a:t>
            </a:r>
            <a:endParaRPr lang="fr-FR" sz="1000" b="1" u="sng" cap="all" dirty="0" smtClean="0"/>
          </a:p>
        </p:txBody>
      </p:sp>
      <p:grpSp>
        <p:nvGrpSpPr>
          <p:cNvPr id="5" name="Groupe 94"/>
          <p:cNvGrpSpPr/>
          <p:nvPr/>
        </p:nvGrpSpPr>
        <p:grpSpPr>
          <a:xfrm>
            <a:off x="2627784" y="1628800"/>
            <a:ext cx="1147427" cy="504056"/>
            <a:chOff x="3923928" y="2132856"/>
            <a:chExt cx="1147427" cy="504056"/>
          </a:xfrm>
        </p:grpSpPr>
        <p:grpSp>
          <p:nvGrpSpPr>
            <p:cNvPr id="6" name="Groupe 64"/>
            <p:cNvGrpSpPr>
              <a:grpSpLocks noChangeAspect="1"/>
            </p:cNvGrpSpPr>
            <p:nvPr/>
          </p:nvGrpSpPr>
          <p:grpSpPr>
            <a:xfrm>
              <a:off x="4139952" y="2132856"/>
              <a:ext cx="931403" cy="504056"/>
              <a:chOff x="7020272" y="2780928"/>
              <a:chExt cx="1584176" cy="857319"/>
            </a:xfrm>
          </p:grpSpPr>
          <p:pic>
            <p:nvPicPr>
              <p:cNvPr id="14" name="Image 13" descr="ATEM PC.jpg"/>
              <p:cNvPicPr>
                <a:picLocks noChangeAspect="1"/>
              </p:cNvPicPr>
              <p:nvPr/>
            </p:nvPicPr>
            <p:blipFill>
              <a:blip r:embed="rId3" cstate="print"/>
              <a:stretch>
                <a:fillRect/>
              </a:stretch>
            </p:blipFill>
            <p:spPr>
              <a:xfrm>
                <a:off x="7020272" y="2780928"/>
                <a:ext cx="1584176" cy="857319"/>
              </a:xfrm>
              <a:prstGeom prst="rect">
                <a:avLst/>
              </a:prstGeom>
            </p:spPr>
          </p:pic>
          <p:pic>
            <p:nvPicPr>
              <p:cNvPr id="15" name="Image 14" descr="OBS.jpg"/>
              <p:cNvPicPr>
                <a:picLocks noChangeAspect="1"/>
              </p:cNvPicPr>
              <p:nvPr/>
            </p:nvPicPr>
            <p:blipFill>
              <a:blip r:embed="rId4" cstate="print"/>
              <a:stretch>
                <a:fillRect/>
              </a:stretch>
            </p:blipFill>
            <p:spPr>
              <a:xfrm>
                <a:off x="7236296" y="2852936"/>
                <a:ext cx="1152128" cy="648072"/>
              </a:xfrm>
              <a:prstGeom prst="rect">
                <a:avLst/>
              </a:prstGeom>
            </p:spPr>
          </p:pic>
        </p:grpSp>
        <p:sp>
          <p:nvSpPr>
            <p:cNvPr id="102" name="ZoneTexte 101"/>
            <p:cNvSpPr txBox="1"/>
            <p:nvPr/>
          </p:nvSpPr>
          <p:spPr>
            <a:xfrm>
              <a:off x="3923928" y="2204864"/>
              <a:ext cx="360040" cy="216000"/>
            </a:xfrm>
            <a:prstGeom prst="rect">
              <a:avLst/>
            </a:prstGeom>
            <a:noFill/>
            <a:ln>
              <a:solidFill>
                <a:schemeClr val="tx1"/>
              </a:solidFill>
            </a:ln>
          </p:spPr>
          <p:txBody>
            <a:bodyPr wrap="square" rtlCol="0">
              <a:spAutoFit/>
            </a:bodyPr>
            <a:lstStyle/>
            <a:p>
              <a:pPr algn="ctr"/>
              <a:r>
                <a:rPr lang="fr-FR" sz="800" b="1" cap="all" dirty="0" smtClean="0"/>
                <a:t>USB</a:t>
              </a:r>
              <a:endParaRPr lang="fr-FR" sz="800" b="1" u="sng" cap="all" dirty="0" smtClean="0"/>
            </a:p>
          </p:txBody>
        </p:sp>
      </p:grpSp>
      <p:sp>
        <p:nvSpPr>
          <p:cNvPr id="248" name="ZoneTexte 247"/>
          <p:cNvSpPr txBox="1"/>
          <p:nvPr/>
        </p:nvSpPr>
        <p:spPr>
          <a:xfrm>
            <a:off x="3131840" y="3825044"/>
            <a:ext cx="216024" cy="1169551"/>
          </a:xfrm>
          <a:prstGeom prst="rect">
            <a:avLst/>
          </a:prstGeom>
          <a:solidFill>
            <a:schemeClr val="bg1"/>
          </a:solidFill>
          <a:ln>
            <a:solidFill>
              <a:schemeClr val="tx1"/>
            </a:solidFill>
          </a:ln>
        </p:spPr>
        <p:txBody>
          <a:bodyPr wrap="square" rtlCol="0">
            <a:spAutoFit/>
          </a:bodyPr>
          <a:lstStyle/>
          <a:p>
            <a:pPr algn="ctr"/>
            <a:r>
              <a:rPr lang="fr-FR" sz="1000" b="1" cap="all" dirty="0" smtClean="0"/>
              <a:t>routeur</a:t>
            </a:r>
            <a:endParaRPr lang="fr-FR" sz="1000" b="1" u="sng" cap="all" dirty="0" smtClean="0"/>
          </a:p>
        </p:txBody>
      </p:sp>
      <p:cxnSp>
        <p:nvCxnSpPr>
          <p:cNvPr id="62" name="Connecteur droit 61"/>
          <p:cNvCxnSpPr/>
          <p:nvPr/>
        </p:nvCxnSpPr>
        <p:spPr>
          <a:xfrm flipV="1">
            <a:off x="2339732" y="4149080"/>
            <a:ext cx="40" cy="216024"/>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2123728" y="3933056"/>
            <a:ext cx="720000" cy="252000"/>
          </a:xfrm>
          <a:prstGeom prst="rect">
            <a:avLst/>
          </a:prstGeom>
          <a:solidFill>
            <a:schemeClr val="bg1"/>
          </a:solidFill>
          <a:ln>
            <a:solidFill>
              <a:schemeClr val="tx1"/>
            </a:solidFill>
          </a:ln>
        </p:spPr>
        <p:txBody>
          <a:bodyPr wrap="square" rtlCol="0">
            <a:spAutoFit/>
          </a:bodyPr>
          <a:lstStyle/>
          <a:p>
            <a:pPr algn="ctr"/>
            <a:r>
              <a:rPr lang="fr-FR" sz="1000" b="1" cap="all" dirty="0" smtClean="0"/>
              <a:t>MEL</a:t>
            </a:r>
            <a:endParaRPr lang="fr-FR" sz="1000" b="1" u="sng" cap="all" dirty="0" smtClean="0"/>
          </a:p>
        </p:txBody>
      </p:sp>
      <p:grpSp>
        <p:nvGrpSpPr>
          <p:cNvPr id="7" name="Groupe 91"/>
          <p:cNvGrpSpPr/>
          <p:nvPr/>
        </p:nvGrpSpPr>
        <p:grpSpPr>
          <a:xfrm>
            <a:off x="3263153" y="1916832"/>
            <a:ext cx="165103" cy="2189003"/>
            <a:chOff x="3263153" y="1916832"/>
            <a:chExt cx="165103" cy="2189003"/>
          </a:xfrm>
        </p:grpSpPr>
        <p:cxnSp>
          <p:nvCxnSpPr>
            <p:cNvPr id="86" name="Connecteur droit 85"/>
            <p:cNvCxnSpPr/>
            <p:nvPr/>
          </p:nvCxnSpPr>
          <p:spPr>
            <a:xfrm flipV="1">
              <a:off x="3263153" y="3789043"/>
              <a:ext cx="1217" cy="316792"/>
            </a:xfrm>
            <a:prstGeom prst="line">
              <a:avLst/>
            </a:prstGeom>
            <a:ln w="38100"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flipH="1">
              <a:off x="3263153" y="1916832"/>
              <a:ext cx="12703" cy="1902133"/>
            </a:xfrm>
            <a:prstGeom prst="line">
              <a:avLst/>
            </a:prstGeom>
            <a:ln w="38100">
              <a:solidFill>
                <a:schemeClr val="bg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H="1">
              <a:off x="3415553" y="2069232"/>
              <a:ext cx="12703" cy="1902133"/>
            </a:xfrm>
            <a:prstGeom prst="line">
              <a:avLst/>
            </a:prstGeom>
            <a:ln w="38100">
              <a:solidFill>
                <a:schemeClr val="bg1"/>
              </a:solidFill>
              <a:prstDash val="sysDash"/>
              <a:headEnd type="oval"/>
            </a:ln>
          </p:spPr>
          <p:style>
            <a:lnRef idx="1">
              <a:schemeClr val="accent1"/>
            </a:lnRef>
            <a:fillRef idx="0">
              <a:schemeClr val="accent1"/>
            </a:fillRef>
            <a:effectRef idx="0">
              <a:schemeClr val="accent1"/>
            </a:effectRef>
            <a:fontRef idx="minor">
              <a:schemeClr val="tx1"/>
            </a:fontRef>
          </p:style>
        </p:cxnSp>
      </p:grpSp>
      <p:sp>
        <p:nvSpPr>
          <p:cNvPr id="52" name="Rectangle à coins arrondis 51"/>
          <p:cNvSpPr/>
          <p:nvPr/>
        </p:nvSpPr>
        <p:spPr>
          <a:xfrm>
            <a:off x="1907704" y="1484784"/>
            <a:ext cx="1944216" cy="3960440"/>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2289490" y="5085184"/>
            <a:ext cx="1180644" cy="369332"/>
          </a:xfrm>
          <a:prstGeom prst="rect">
            <a:avLst/>
          </a:prstGeom>
          <a:noFill/>
        </p:spPr>
        <p:txBody>
          <a:bodyPr wrap="none" rtlCol="0">
            <a:spAutoFit/>
          </a:bodyPr>
          <a:lstStyle/>
          <a:p>
            <a:r>
              <a:rPr lang="fr-FR" cap="all" dirty="0" smtClean="0"/>
              <a:t>Régie </a:t>
            </a:r>
            <a:r>
              <a:rPr lang="fr-FR" cap="all" dirty="0" err="1" smtClean="0"/>
              <a:t>tvn</a:t>
            </a:r>
            <a:endParaRPr lang="fr-FR" cap="all" dirty="0"/>
          </a:p>
        </p:txBody>
      </p:sp>
      <p:sp>
        <p:nvSpPr>
          <p:cNvPr id="57" name="Rectangle 56"/>
          <p:cNvSpPr/>
          <p:nvPr/>
        </p:nvSpPr>
        <p:spPr>
          <a:xfrm>
            <a:off x="5868144" y="3861048"/>
            <a:ext cx="7200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7" name="ZoneTexte 256"/>
          <p:cNvSpPr txBox="1"/>
          <p:nvPr/>
        </p:nvSpPr>
        <p:spPr>
          <a:xfrm>
            <a:off x="5220072" y="1124744"/>
            <a:ext cx="1167114" cy="369332"/>
          </a:xfrm>
          <a:prstGeom prst="rect">
            <a:avLst/>
          </a:prstGeom>
          <a:solidFill>
            <a:schemeClr val="bg1"/>
          </a:solidFill>
        </p:spPr>
        <p:txBody>
          <a:bodyPr wrap="none" rtlCol="0">
            <a:spAutoFit/>
          </a:bodyPr>
          <a:lstStyle/>
          <a:p>
            <a:r>
              <a:rPr lang="fr-FR" b="1" cap="all" dirty="0" smtClean="0">
                <a:solidFill>
                  <a:srgbClr val="00B050"/>
                </a:solidFill>
              </a:rPr>
              <a:t>Zone </a:t>
            </a:r>
            <a:r>
              <a:rPr lang="fr-FR" b="1" cap="all" dirty="0" err="1" smtClean="0">
                <a:solidFill>
                  <a:srgbClr val="00B050"/>
                </a:solidFill>
              </a:rPr>
              <a:t>tvn</a:t>
            </a:r>
            <a:endParaRPr lang="fr-FR" b="1" cap="all" dirty="0">
              <a:solidFill>
                <a:srgbClr val="00B050"/>
              </a:solidFill>
            </a:endParaRPr>
          </a:p>
        </p:txBody>
      </p:sp>
      <p:grpSp>
        <p:nvGrpSpPr>
          <p:cNvPr id="8" name="Groupe 52"/>
          <p:cNvGrpSpPr/>
          <p:nvPr/>
        </p:nvGrpSpPr>
        <p:grpSpPr>
          <a:xfrm>
            <a:off x="4966895" y="1628800"/>
            <a:ext cx="360040" cy="864096"/>
            <a:chOff x="5796136" y="1628800"/>
            <a:chExt cx="360040" cy="864096"/>
          </a:xfrm>
        </p:grpSpPr>
        <p:pic>
          <p:nvPicPr>
            <p:cNvPr id="71" name="Picture 3"/>
            <p:cNvPicPr>
              <a:picLocks noChangeAspect="1" noChangeArrowheads="1"/>
            </p:cNvPicPr>
            <p:nvPr/>
          </p:nvPicPr>
          <p:blipFill>
            <a:blip r:embed="rId5" cstate="print"/>
            <a:srcRect/>
            <a:stretch>
              <a:fillRect/>
            </a:stretch>
          </p:blipFill>
          <p:spPr bwMode="auto">
            <a:xfrm>
              <a:off x="5796136" y="2060848"/>
              <a:ext cx="253594" cy="432048"/>
            </a:xfrm>
            <a:prstGeom prst="rect">
              <a:avLst/>
            </a:prstGeom>
            <a:noFill/>
            <a:ln w="9525">
              <a:noFill/>
              <a:miter lim="800000"/>
              <a:headEnd/>
              <a:tailEnd/>
            </a:ln>
            <a:effectLst/>
          </p:spPr>
        </p:pic>
        <p:pic>
          <p:nvPicPr>
            <p:cNvPr id="73" name="Picture 2"/>
            <p:cNvPicPr>
              <a:picLocks noChangeAspect="1" noChangeArrowheads="1"/>
            </p:cNvPicPr>
            <p:nvPr/>
          </p:nvPicPr>
          <p:blipFill>
            <a:blip r:embed="rId6" cstate="print"/>
            <a:srcRect/>
            <a:stretch>
              <a:fillRect/>
            </a:stretch>
          </p:blipFill>
          <p:spPr bwMode="auto">
            <a:xfrm>
              <a:off x="5796136" y="1628800"/>
              <a:ext cx="360040" cy="447525"/>
            </a:xfrm>
            <a:prstGeom prst="rect">
              <a:avLst/>
            </a:prstGeom>
            <a:noFill/>
            <a:ln w="9525">
              <a:noFill/>
              <a:miter lim="800000"/>
              <a:headEnd/>
              <a:tailEnd/>
            </a:ln>
            <a:effectLst/>
          </p:spPr>
        </p:pic>
      </p:grpSp>
      <p:sp>
        <p:nvSpPr>
          <p:cNvPr id="88" name="Forme libre 87"/>
          <p:cNvSpPr/>
          <p:nvPr/>
        </p:nvSpPr>
        <p:spPr>
          <a:xfrm>
            <a:off x="3603812" y="941294"/>
            <a:ext cx="5316070" cy="5602941"/>
          </a:xfrm>
          <a:custGeom>
            <a:avLst/>
            <a:gdLst>
              <a:gd name="connsiteX0" fmla="*/ 3343835 w 5316070"/>
              <a:gd name="connsiteY0" fmla="*/ 0 h 5602941"/>
              <a:gd name="connsiteX1" fmla="*/ 0 w 5316070"/>
              <a:gd name="connsiteY1" fmla="*/ 5602941 h 5602941"/>
              <a:gd name="connsiteX2" fmla="*/ 5316070 w 5316070"/>
              <a:gd name="connsiteY2" fmla="*/ 5585012 h 5602941"/>
              <a:gd name="connsiteX3" fmla="*/ 5280212 w 5316070"/>
              <a:gd name="connsiteY3" fmla="*/ 17930 h 5602941"/>
              <a:gd name="connsiteX4" fmla="*/ 3343835 w 5316070"/>
              <a:gd name="connsiteY4" fmla="*/ 0 h 5602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6070" h="5602941">
                <a:moveTo>
                  <a:pt x="3343835" y="0"/>
                </a:moveTo>
                <a:lnTo>
                  <a:pt x="0" y="5602941"/>
                </a:lnTo>
                <a:lnTo>
                  <a:pt x="5316070" y="5585012"/>
                </a:lnTo>
                <a:lnTo>
                  <a:pt x="5280212" y="17930"/>
                </a:lnTo>
                <a:lnTo>
                  <a:pt x="3343835" y="0"/>
                </a:lnTo>
                <a:close/>
              </a:path>
            </a:pathLst>
          </a:custGeom>
          <a:gradFill>
            <a:gsLst>
              <a:gs pos="0">
                <a:srgbClr val="5E9EFF"/>
              </a:gs>
              <a:gs pos="39999">
                <a:srgbClr val="85C2FF"/>
              </a:gs>
              <a:gs pos="70000">
                <a:srgbClr val="C4D6EB"/>
              </a:gs>
              <a:gs pos="100000">
                <a:srgbClr val="FFEBFA"/>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p:cNvPicPr>
            <a:picLocks noChangeAspect="1" noChangeArrowheads="1"/>
          </p:cNvPicPr>
          <p:nvPr/>
        </p:nvPicPr>
        <p:blipFill>
          <a:blip r:embed="rId7" cstate="print"/>
          <a:srcRect/>
          <a:stretch>
            <a:fillRect/>
          </a:stretch>
        </p:blipFill>
        <p:spPr bwMode="auto">
          <a:xfrm>
            <a:off x="6516216" y="2924944"/>
            <a:ext cx="545586" cy="792087"/>
          </a:xfrm>
          <a:prstGeom prst="rect">
            <a:avLst/>
          </a:prstGeom>
          <a:noFill/>
          <a:ln w="9525">
            <a:noFill/>
            <a:miter lim="800000"/>
            <a:headEnd/>
            <a:tailEnd/>
          </a:ln>
          <a:effectLst/>
        </p:spPr>
      </p:pic>
      <p:grpSp>
        <p:nvGrpSpPr>
          <p:cNvPr id="9" name="Groupe 72"/>
          <p:cNvGrpSpPr/>
          <p:nvPr/>
        </p:nvGrpSpPr>
        <p:grpSpPr>
          <a:xfrm>
            <a:off x="7812360" y="4005064"/>
            <a:ext cx="1032472" cy="1008112"/>
            <a:chOff x="3131841" y="4293097"/>
            <a:chExt cx="1032472" cy="1008112"/>
          </a:xfrm>
        </p:grpSpPr>
        <p:pic>
          <p:nvPicPr>
            <p:cNvPr id="1026" name="Picture 2"/>
            <p:cNvPicPr>
              <a:picLocks noChangeAspect="1" noChangeArrowheads="1"/>
            </p:cNvPicPr>
            <p:nvPr/>
          </p:nvPicPr>
          <p:blipFill>
            <a:blip r:embed="rId8" cstate="print"/>
            <a:srcRect/>
            <a:stretch>
              <a:fillRect/>
            </a:stretch>
          </p:blipFill>
          <p:spPr bwMode="auto">
            <a:xfrm>
              <a:off x="3131841" y="4293097"/>
              <a:ext cx="1032472" cy="1008112"/>
            </a:xfrm>
            <a:prstGeom prst="rect">
              <a:avLst/>
            </a:prstGeom>
            <a:noFill/>
            <a:ln w="9525">
              <a:noFill/>
              <a:miter lim="800000"/>
              <a:headEnd/>
              <a:tailEnd/>
            </a:ln>
            <a:effectLst/>
          </p:spPr>
        </p:pic>
        <p:pic>
          <p:nvPicPr>
            <p:cNvPr id="82" name="Picture 2"/>
            <p:cNvPicPr>
              <a:picLocks noChangeAspect="1" noChangeArrowheads="1"/>
            </p:cNvPicPr>
            <p:nvPr/>
          </p:nvPicPr>
          <p:blipFill>
            <a:blip r:embed="rId9" cstate="print"/>
            <a:srcRect/>
            <a:stretch>
              <a:fillRect/>
            </a:stretch>
          </p:blipFill>
          <p:spPr bwMode="auto">
            <a:xfrm>
              <a:off x="3397944" y="4617133"/>
              <a:ext cx="500266" cy="360040"/>
            </a:xfrm>
            <a:prstGeom prst="rect">
              <a:avLst/>
            </a:prstGeom>
            <a:noFill/>
            <a:ln w="9525">
              <a:noFill/>
              <a:miter lim="800000"/>
              <a:headEnd/>
              <a:tailEnd/>
            </a:ln>
            <a:effectLst/>
          </p:spPr>
        </p:pic>
      </p:grpSp>
      <p:sp>
        <p:nvSpPr>
          <p:cNvPr id="74" name="ZoneTexte 73"/>
          <p:cNvSpPr txBox="1"/>
          <p:nvPr/>
        </p:nvSpPr>
        <p:spPr>
          <a:xfrm>
            <a:off x="6948264" y="2492896"/>
            <a:ext cx="1449243" cy="369332"/>
          </a:xfrm>
          <a:prstGeom prst="rect">
            <a:avLst/>
          </a:prstGeom>
          <a:solidFill>
            <a:schemeClr val="bg1"/>
          </a:solidFill>
        </p:spPr>
        <p:txBody>
          <a:bodyPr wrap="none" rtlCol="0">
            <a:spAutoFit/>
          </a:bodyPr>
          <a:lstStyle/>
          <a:p>
            <a:r>
              <a:rPr lang="fr-FR" b="1" cap="all" dirty="0" smtClean="0">
                <a:solidFill>
                  <a:srgbClr val="00B050"/>
                </a:solidFill>
              </a:rPr>
              <a:t>Zone public</a:t>
            </a:r>
            <a:endParaRPr lang="fr-FR" b="1" cap="all" dirty="0">
              <a:solidFill>
                <a:srgbClr val="00B050"/>
              </a:solidFill>
            </a:endParaRPr>
          </a:p>
        </p:txBody>
      </p:sp>
      <p:grpSp>
        <p:nvGrpSpPr>
          <p:cNvPr id="10" name="Groupe 78"/>
          <p:cNvGrpSpPr/>
          <p:nvPr/>
        </p:nvGrpSpPr>
        <p:grpSpPr>
          <a:xfrm>
            <a:off x="3347864" y="3573016"/>
            <a:ext cx="419558" cy="432000"/>
            <a:chOff x="3923928" y="3140968"/>
            <a:chExt cx="419558" cy="432000"/>
          </a:xfrm>
        </p:grpSpPr>
        <p:pic>
          <p:nvPicPr>
            <p:cNvPr id="66" name="Picture 2"/>
            <p:cNvPicPr>
              <a:picLocks noChangeAspect="1" noChangeArrowheads="1"/>
            </p:cNvPicPr>
            <p:nvPr/>
          </p:nvPicPr>
          <p:blipFill>
            <a:blip r:embed="rId10" cstate="print"/>
            <a:srcRect/>
            <a:stretch>
              <a:fillRect/>
            </a:stretch>
          </p:blipFill>
          <p:spPr bwMode="auto">
            <a:xfrm>
              <a:off x="3995936" y="3140968"/>
              <a:ext cx="347550" cy="432000"/>
            </a:xfrm>
            <a:prstGeom prst="rect">
              <a:avLst/>
            </a:prstGeom>
            <a:noFill/>
            <a:ln w="9525">
              <a:noFill/>
              <a:miter lim="800000"/>
              <a:headEnd/>
              <a:tailEnd/>
            </a:ln>
            <a:effectLst/>
          </p:spPr>
        </p:pic>
        <p:cxnSp>
          <p:nvCxnSpPr>
            <p:cNvPr id="67" name="Connecteur droit 66"/>
            <p:cNvCxnSpPr>
              <a:stCxn id="66" idx="2"/>
            </p:cNvCxnSpPr>
            <p:nvPr/>
          </p:nvCxnSpPr>
          <p:spPr>
            <a:xfrm flipH="1">
              <a:off x="3923928" y="3572968"/>
              <a:ext cx="24578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ZoneTexte 68"/>
          <p:cNvSpPr txBox="1"/>
          <p:nvPr/>
        </p:nvSpPr>
        <p:spPr>
          <a:xfrm>
            <a:off x="4067944" y="1628800"/>
            <a:ext cx="962998" cy="400110"/>
          </a:xfrm>
          <a:prstGeom prst="rect">
            <a:avLst/>
          </a:prstGeom>
          <a:noFill/>
        </p:spPr>
        <p:txBody>
          <a:bodyPr wrap="square" rtlCol="0">
            <a:spAutoFit/>
          </a:bodyPr>
          <a:lstStyle/>
          <a:p>
            <a:pPr algn="ctr"/>
            <a:r>
              <a:rPr lang="fr-FR" sz="1000" b="1" dirty="0" smtClean="0"/>
              <a:t>Téléphone 5G HOTSPOT </a:t>
            </a:r>
            <a:endParaRPr lang="fr-FR" sz="1000" b="1" dirty="0"/>
          </a:p>
        </p:txBody>
      </p:sp>
      <p:cxnSp>
        <p:nvCxnSpPr>
          <p:cNvPr id="70" name="Connecteur droit 69"/>
          <p:cNvCxnSpPr/>
          <p:nvPr/>
        </p:nvCxnSpPr>
        <p:spPr>
          <a:xfrm flipV="1">
            <a:off x="3263153" y="1772816"/>
            <a:ext cx="1884911" cy="2350949"/>
          </a:xfrm>
          <a:prstGeom prst="line">
            <a:avLst/>
          </a:prstGeom>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87" name="Image 86" descr="Camera.jpg"/>
          <p:cNvPicPr>
            <a:picLocks noChangeAspect="1"/>
          </p:cNvPicPr>
          <p:nvPr/>
        </p:nvPicPr>
        <p:blipFill>
          <a:blip r:embed="rId11" cstate="print"/>
          <a:stretch>
            <a:fillRect/>
          </a:stretch>
        </p:blipFill>
        <p:spPr>
          <a:xfrm>
            <a:off x="539552" y="3789040"/>
            <a:ext cx="792088" cy="554328"/>
          </a:xfrm>
          <a:prstGeom prst="rect">
            <a:avLst/>
          </a:prstGeom>
        </p:spPr>
      </p:pic>
      <p:cxnSp>
        <p:nvCxnSpPr>
          <p:cNvPr id="89" name="Connecteur droit 88"/>
          <p:cNvCxnSpPr/>
          <p:nvPr/>
        </p:nvCxnSpPr>
        <p:spPr>
          <a:xfrm>
            <a:off x="5207913" y="1803928"/>
            <a:ext cx="2892479" cy="2345152"/>
          </a:xfrm>
          <a:prstGeom prst="line">
            <a:avLst/>
          </a:prstGeom>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a:off x="3272118" y="3872753"/>
            <a:ext cx="3739" cy="204319"/>
          </a:xfrm>
          <a:prstGeom prst="line">
            <a:avLst/>
          </a:prstGeom>
          <a:ln w="38100">
            <a:solidFill>
              <a:srgbClr val="FF0000"/>
            </a:solidFill>
            <a:prstDash val="sysDash"/>
            <a:headEnd type="none"/>
          </a:ln>
        </p:spPr>
        <p:style>
          <a:lnRef idx="1">
            <a:schemeClr val="accent1"/>
          </a:lnRef>
          <a:fillRef idx="0">
            <a:schemeClr val="accent1"/>
          </a:fillRef>
          <a:effectRef idx="0">
            <a:schemeClr val="accent1"/>
          </a:effectRef>
          <a:fontRef idx="minor">
            <a:schemeClr val="tx1"/>
          </a:fontRef>
        </p:style>
      </p:cxnSp>
      <p:pic>
        <p:nvPicPr>
          <p:cNvPr id="65" name="Picture 1"/>
          <p:cNvPicPr>
            <a:picLocks noChangeAspect="1" noChangeArrowheads="1"/>
          </p:cNvPicPr>
          <p:nvPr/>
        </p:nvPicPr>
        <p:blipFill>
          <a:blip r:embed="rId12" cstate="print"/>
          <a:srcRect/>
          <a:stretch>
            <a:fillRect/>
          </a:stretch>
        </p:blipFill>
        <p:spPr bwMode="auto">
          <a:xfrm>
            <a:off x="3419872" y="4005064"/>
            <a:ext cx="457744" cy="313455"/>
          </a:xfrm>
          <a:prstGeom prst="rect">
            <a:avLst/>
          </a:prstGeom>
          <a:noFill/>
          <a:ln w="9525">
            <a:noFill/>
            <a:miter lim="800000"/>
            <a:headEnd/>
            <a:tailEnd/>
          </a:ln>
          <a:effectLst/>
        </p:spPr>
      </p:pic>
      <p:pic>
        <p:nvPicPr>
          <p:cNvPr id="53" name="Picture 2"/>
          <p:cNvPicPr>
            <a:picLocks noChangeAspect="1" noChangeArrowheads="1"/>
          </p:cNvPicPr>
          <p:nvPr/>
        </p:nvPicPr>
        <p:blipFill>
          <a:blip r:embed="rId13" cstate="print"/>
          <a:srcRect/>
          <a:stretch>
            <a:fillRect/>
          </a:stretch>
        </p:blipFill>
        <p:spPr bwMode="auto">
          <a:xfrm>
            <a:off x="5292080" y="2276872"/>
            <a:ext cx="396439" cy="288032"/>
          </a:xfrm>
          <a:prstGeom prst="rect">
            <a:avLst/>
          </a:prstGeom>
          <a:noFill/>
          <a:ln w="9525">
            <a:noFill/>
            <a:miter lim="800000"/>
            <a:headEnd/>
            <a:tailEnd/>
          </a:ln>
          <a:effectLst/>
        </p:spPr>
      </p:pic>
      <p:sp>
        <p:nvSpPr>
          <p:cNvPr id="58" name="ZoneTexte 57"/>
          <p:cNvSpPr txBox="1"/>
          <p:nvPr/>
        </p:nvSpPr>
        <p:spPr>
          <a:xfrm>
            <a:off x="4211960" y="3212976"/>
            <a:ext cx="718466" cy="338554"/>
          </a:xfrm>
          <a:prstGeom prst="rect">
            <a:avLst/>
          </a:prstGeom>
          <a:noFill/>
        </p:spPr>
        <p:txBody>
          <a:bodyPr wrap="none" rtlCol="0">
            <a:spAutoFit/>
          </a:bodyPr>
          <a:lstStyle/>
          <a:p>
            <a:r>
              <a:rPr lang="fr-FR" sz="1600" i="1" dirty="0" smtClean="0"/>
              <a:t>Ondes</a:t>
            </a:r>
            <a:endParaRPr lang="fr-FR" sz="1600" i="1" dirty="0"/>
          </a:p>
        </p:txBody>
      </p:sp>
      <p:sp>
        <p:nvSpPr>
          <p:cNvPr id="63" name="ZoneTexte 62"/>
          <p:cNvSpPr txBox="1"/>
          <p:nvPr/>
        </p:nvSpPr>
        <p:spPr>
          <a:xfrm>
            <a:off x="855150" y="404664"/>
            <a:ext cx="7433700" cy="369332"/>
          </a:xfrm>
          <a:prstGeom prst="rect">
            <a:avLst/>
          </a:prstGeom>
          <a:noFill/>
          <a:ln>
            <a:solidFill>
              <a:schemeClr val="tx1"/>
            </a:solidFill>
          </a:ln>
        </p:spPr>
        <p:txBody>
          <a:bodyPr wrap="square" rtlCol="0">
            <a:spAutoFit/>
          </a:bodyPr>
          <a:lstStyle/>
          <a:p>
            <a:pPr algn="ctr"/>
            <a:r>
              <a:rPr lang="fr-FR" b="1" cap="all" dirty="0" smtClean="0"/>
              <a:t>5- La régie connectée au Smartphone via le wifi</a:t>
            </a:r>
            <a:endParaRPr lang="fr-FR" b="1" u="sng" cap="all" dirty="0" smtClean="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000" fill="hold"/>
                                        <p:tgtEl>
                                          <p:spTgt spid="58"/>
                                        </p:tgtEl>
                                        <p:attrNameLst>
                                          <p:attrName>ppt_x</p:attrName>
                                        </p:attrNameLst>
                                      </p:cBhvr>
                                      <p:tavLst>
                                        <p:tav tm="0">
                                          <p:val>
                                            <p:strVal val="#ppt_x"/>
                                          </p:val>
                                        </p:tav>
                                        <p:tav tm="100000">
                                          <p:val>
                                            <p:strVal val="#ppt_x"/>
                                          </p:val>
                                        </p:tav>
                                      </p:tavLst>
                                    </p:anim>
                                    <p:anim calcmode="lin" valueType="num">
                                      <p:cBhvr additive="base">
                                        <p:cTn id="8" dur="10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repeatCount="2000"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down)">
                                      <p:cBhvr>
                                        <p:cTn id="12" dur="500"/>
                                        <p:tgtEl>
                                          <p:spTgt spid="70"/>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additive="base">
                                        <p:cTn id="16" dur="2000" fill="hold"/>
                                        <p:tgtEl>
                                          <p:spTgt spid="53"/>
                                        </p:tgtEl>
                                        <p:attrNameLst>
                                          <p:attrName>ppt_x</p:attrName>
                                        </p:attrNameLst>
                                      </p:cBhvr>
                                      <p:tavLst>
                                        <p:tav tm="0">
                                          <p:val>
                                            <p:strVal val="#ppt_x"/>
                                          </p:val>
                                        </p:tav>
                                        <p:tav tm="100000">
                                          <p:val>
                                            <p:strVal val="#ppt_x"/>
                                          </p:val>
                                        </p:tav>
                                      </p:tavLst>
                                    </p:anim>
                                    <p:anim calcmode="lin" valueType="num">
                                      <p:cBhvr additive="base">
                                        <p:cTn id="17" dur="20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983200" y="908720"/>
            <a:ext cx="3177601" cy="400110"/>
          </a:xfrm>
          <a:prstGeom prst="rect">
            <a:avLst/>
          </a:prstGeom>
          <a:noFill/>
          <a:ln>
            <a:solidFill>
              <a:schemeClr val="tx1"/>
            </a:solidFill>
          </a:ln>
        </p:spPr>
        <p:txBody>
          <a:bodyPr wrap="none" rtlCol="0">
            <a:spAutoFit/>
          </a:bodyPr>
          <a:lstStyle/>
          <a:p>
            <a:r>
              <a:rPr lang="fr-FR" sz="2000" b="1" cap="all" dirty="0" smtClean="0"/>
              <a:t>Débits et portées du wifi</a:t>
            </a:r>
            <a:endParaRPr lang="fr-FR" sz="2000" b="1" cap="all" dirty="0"/>
          </a:p>
        </p:txBody>
      </p:sp>
      <p:graphicFrame>
        <p:nvGraphicFramePr>
          <p:cNvPr id="5" name="Tableau 4"/>
          <p:cNvGraphicFramePr>
            <a:graphicFrameLocks noGrp="1"/>
          </p:cNvGraphicFramePr>
          <p:nvPr/>
        </p:nvGraphicFramePr>
        <p:xfrm>
          <a:off x="899592" y="1772816"/>
          <a:ext cx="7344816" cy="2664295"/>
        </p:xfrm>
        <a:graphic>
          <a:graphicData uri="http://schemas.openxmlformats.org/drawingml/2006/table">
            <a:tbl>
              <a:tblPr/>
              <a:tblGrid>
                <a:gridCol w="1224136"/>
                <a:gridCol w="1224136"/>
                <a:gridCol w="1224136"/>
                <a:gridCol w="1224136"/>
                <a:gridCol w="1224136"/>
                <a:gridCol w="1224136"/>
              </a:tblGrid>
              <a:tr h="888099">
                <a:tc>
                  <a:txBody>
                    <a:bodyPr/>
                    <a:lstStyle/>
                    <a:p>
                      <a:pPr algn="ctr" fontAlgn="ctr"/>
                      <a:r>
                        <a:rPr lang="fr-FR" sz="1200" b="1" i="0" u="none" strike="noStrike" dirty="0">
                          <a:solidFill>
                            <a:schemeClr val="tx1"/>
                          </a:solidFill>
                          <a:latin typeface="+mn-lt"/>
                        </a:rPr>
                        <a:t>Protocole</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5F8"/>
                    </a:solidFill>
                  </a:tcPr>
                </a:tc>
                <a:tc>
                  <a:txBody>
                    <a:bodyPr/>
                    <a:lstStyle/>
                    <a:p>
                      <a:pPr algn="ctr" fontAlgn="ctr"/>
                      <a:r>
                        <a:rPr lang="fr-FR" sz="1200" b="1" i="0" u="none" strike="noStrike">
                          <a:solidFill>
                            <a:schemeClr val="tx1"/>
                          </a:solidFill>
                          <a:latin typeface="+mn-lt"/>
                        </a:rPr>
                        <a:t>Fréquence</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5F8"/>
                    </a:solidFill>
                  </a:tcPr>
                </a:tc>
                <a:tc>
                  <a:txBody>
                    <a:bodyPr/>
                    <a:lstStyle/>
                    <a:p>
                      <a:pPr algn="ctr" fontAlgn="ctr"/>
                      <a:r>
                        <a:rPr lang="fr-FR" sz="1200" b="1" i="0" u="none" strike="noStrike" dirty="0">
                          <a:solidFill>
                            <a:schemeClr val="tx1"/>
                          </a:solidFill>
                          <a:latin typeface="+mn-lt"/>
                        </a:rPr>
                        <a:t>Taux de transfert réel</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5F8"/>
                    </a:solidFill>
                  </a:tcPr>
                </a:tc>
                <a:tc>
                  <a:txBody>
                    <a:bodyPr/>
                    <a:lstStyle/>
                    <a:p>
                      <a:pPr algn="ctr" fontAlgn="ctr"/>
                      <a:r>
                        <a:rPr lang="fr-FR" sz="1200" b="1" i="0" u="none" strike="noStrike">
                          <a:solidFill>
                            <a:schemeClr val="tx1"/>
                          </a:solidFill>
                          <a:latin typeface="+mn-lt"/>
                        </a:rPr>
                        <a:t>Taux de transfert Max</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5F8"/>
                    </a:solidFill>
                  </a:tcPr>
                </a:tc>
                <a:tc>
                  <a:txBody>
                    <a:bodyPr/>
                    <a:lstStyle/>
                    <a:p>
                      <a:pPr algn="ctr" fontAlgn="ctr"/>
                      <a:r>
                        <a:rPr lang="fr-FR" sz="1200" b="1" i="0" u="none" strike="noStrike">
                          <a:solidFill>
                            <a:schemeClr val="tx1"/>
                          </a:solidFill>
                          <a:latin typeface="+mn-lt"/>
                        </a:rPr>
                        <a:t>Portée (en intérieur)</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5F8"/>
                    </a:solidFill>
                  </a:tcPr>
                </a:tc>
                <a:tc>
                  <a:txBody>
                    <a:bodyPr/>
                    <a:lstStyle/>
                    <a:p>
                      <a:pPr algn="ctr" fontAlgn="ctr"/>
                      <a:r>
                        <a:rPr lang="fr-FR" sz="1200" b="1" i="0" u="none" strike="noStrike">
                          <a:solidFill>
                            <a:schemeClr val="tx1"/>
                          </a:solidFill>
                          <a:latin typeface="+mn-lt"/>
                        </a:rPr>
                        <a:t>Portée (en extérieur)</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5F8"/>
                    </a:solidFill>
                  </a:tcPr>
                </a:tc>
              </a:tr>
              <a:tr h="444049">
                <a:tc>
                  <a:txBody>
                    <a:bodyPr/>
                    <a:lstStyle/>
                    <a:p>
                      <a:pPr algn="ctr" fontAlgn="ctr"/>
                      <a:r>
                        <a:rPr lang="fr-FR" sz="1200" b="1" i="0" u="none" strike="noStrike">
                          <a:solidFill>
                            <a:schemeClr val="tx1"/>
                          </a:solidFill>
                          <a:latin typeface="+mn-lt"/>
                        </a:rPr>
                        <a:t>802.11b</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chemeClr val="tx1"/>
                          </a:solidFill>
                          <a:latin typeface="+mn-lt"/>
                        </a:rPr>
                        <a:t>2,4-2,5 GHz</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chemeClr val="tx1"/>
                          </a:solidFill>
                          <a:latin typeface="+mn-lt"/>
                        </a:rPr>
                        <a:t>6,5 Mbit/s</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chemeClr val="tx1"/>
                          </a:solidFill>
                          <a:latin typeface="+mn-lt"/>
                        </a:rPr>
                        <a:t>11 Mbit/s</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chemeClr val="tx1"/>
                          </a:solidFill>
                          <a:latin typeface="+mn-lt"/>
                        </a:rPr>
                        <a:t>35 m</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chemeClr val="tx1"/>
                          </a:solidFill>
                          <a:latin typeface="+mn-lt"/>
                        </a:rPr>
                        <a:t>100 m</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4049">
                <a:tc>
                  <a:txBody>
                    <a:bodyPr/>
                    <a:lstStyle/>
                    <a:p>
                      <a:pPr algn="ctr" fontAlgn="ctr"/>
                      <a:r>
                        <a:rPr lang="fr-FR" sz="1200" b="1" i="0" u="none" strike="noStrike">
                          <a:solidFill>
                            <a:schemeClr val="tx1"/>
                          </a:solidFill>
                          <a:latin typeface="+mn-lt"/>
                        </a:rPr>
                        <a:t>802.11g</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chemeClr val="tx1"/>
                          </a:solidFill>
                          <a:latin typeface="+mn-lt"/>
                        </a:rPr>
                        <a:t>2,4-2,5 GHz</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chemeClr val="tx1"/>
                          </a:solidFill>
                          <a:latin typeface="+mn-lt"/>
                        </a:rPr>
                        <a:t>25 Mbit/s</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chemeClr val="tx1"/>
                          </a:solidFill>
                          <a:latin typeface="+mn-lt"/>
                        </a:rPr>
                        <a:t>54 Mbit/s</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chemeClr val="tx1"/>
                          </a:solidFill>
                          <a:latin typeface="+mn-lt"/>
                        </a:rPr>
                        <a:t>25 m</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chemeClr val="tx1"/>
                          </a:solidFill>
                          <a:latin typeface="+mn-lt"/>
                        </a:rPr>
                        <a:t>75 m</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4049">
                <a:tc>
                  <a:txBody>
                    <a:bodyPr/>
                    <a:lstStyle/>
                    <a:p>
                      <a:pPr algn="ctr" fontAlgn="ctr"/>
                      <a:r>
                        <a:rPr lang="fr-FR" sz="1200" b="1" i="0" u="none" strike="noStrike">
                          <a:solidFill>
                            <a:schemeClr val="tx1"/>
                          </a:solidFill>
                          <a:latin typeface="+mn-lt"/>
                        </a:rPr>
                        <a:t>802.11n</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200" b="0" i="0" u="none" strike="noStrike">
                          <a:solidFill>
                            <a:schemeClr val="tx1"/>
                          </a:solidFill>
                          <a:latin typeface="+mn-lt"/>
                        </a:rPr>
                        <a:t>2,4 GHz ou 5 GHz</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chemeClr val="tx1"/>
                          </a:solidFill>
                          <a:latin typeface="+mn-lt"/>
                        </a:rPr>
                        <a:t>200 Mbit/s</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chemeClr val="tx1"/>
                          </a:solidFill>
                          <a:latin typeface="+mn-lt"/>
                        </a:rPr>
                        <a:t>450 Mbit/s</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chemeClr val="tx1"/>
                          </a:solidFill>
                          <a:latin typeface="+mn-lt"/>
                        </a:rPr>
                        <a:t>50 m</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chemeClr val="tx1"/>
                          </a:solidFill>
                          <a:latin typeface="+mn-lt"/>
                        </a:rPr>
                        <a:t>125 m</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4049">
                <a:tc>
                  <a:txBody>
                    <a:bodyPr/>
                    <a:lstStyle/>
                    <a:p>
                      <a:pPr algn="ctr" fontAlgn="ctr"/>
                      <a:r>
                        <a:rPr lang="fr-FR" sz="1200" b="1" i="0" u="none" strike="noStrike">
                          <a:solidFill>
                            <a:schemeClr val="tx1"/>
                          </a:solidFill>
                          <a:latin typeface="+mn-lt"/>
                        </a:rPr>
                        <a:t>802.11ac</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chemeClr val="tx1"/>
                          </a:solidFill>
                          <a:latin typeface="+mn-lt"/>
                        </a:rPr>
                        <a:t>5 GHz</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chemeClr val="tx1"/>
                          </a:solidFill>
                          <a:latin typeface="+mn-lt"/>
                        </a:rPr>
                        <a:t>433 Mbit/s</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chemeClr val="tx1"/>
                          </a:solidFill>
                          <a:latin typeface="+mn-lt"/>
                        </a:rPr>
                        <a:t>1300 Mbit/s</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chemeClr val="tx1"/>
                          </a:solidFill>
                          <a:latin typeface="+mn-lt"/>
                        </a:rPr>
                        <a:t>20 m</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chemeClr val="tx1"/>
                          </a:solidFill>
                          <a:latin typeface="+mn-lt"/>
                        </a:rPr>
                        <a:t>50 m</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Ellipse 3"/>
          <p:cNvSpPr/>
          <p:nvPr/>
        </p:nvSpPr>
        <p:spPr>
          <a:xfrm>
            <a:off x="3419872" y="1556792"/>
            <a:ext cx="1080120" cy="3240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5436096" y="836712"/>
            <a:ext cx="93610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flipV="1">
            <a:off x="6516216" y="4509120"/>
            <a:ext cx="0" cy="144016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9512" y="1628800"/>
            <a:ext cx="3656154" cy="720000"/>
          </a:xfrm>
          <a:prstGeom prst="rect">
            <a:avLst/>
          </a:prstGeom>
          <a:noFill/>
          <a:ln w="9525">
            <a:noFill/>
            <a:miter lim="800000"/>
            <a:headEnd/>
            <a:tailEnd/>
          </a:ln>
          <a:effectLst/>
        </p:spPr>
      </p:pic>
      <p:pic>
        <p:nvPicPr>
          <p:cNvPr id="11" name="Picture 6"/>
          <p:cNvPicPr>
            <a:picLocks noChangeAspect="1" noChangeArrowheads="1"/>
          </p:cNvPicPr>
          <p:nvPr/>
        </p:nvPicPr>
        <p:blipFill>
          <a:blip r:embed="rId3" cstate="print"/>
          <a:srcRect/>
          <a:stretch>
            <a:fillRect/>
          </a:stretch>
        </p:blipFill>
        <p:spPr bwMode="auto">
          <a:xfrm>
            <a:off x="683568" y="3573016"/>
            <a:ext cx="2614393" cy="2088232"/>
          </a:xfrm>
          <a:prstGeom prst="rect">
            <a:avLst/>
          </a:prstGeom>
          <a:noFill/>
          <a:ln w="9525">
            <a:noFill/>
            <a:miter lim="800000"/>
            <a:headEnd/>
            <a:tailEnd/>
          </a:ln>
          <a:effectLst/>
        </p:spPr>
      </p:pic>
      <p:sp>
        <p:nvSpPr>
          <p:cNvPr id="22" name="Espace réservé du numéro de diapositive 21"/>
          <p:cNvSpPr>
            <a:spLocks noGrp="1"/>
          </p:cNvSpPr>
          <p:nvPr>
            <p:ph type="sldNum" sz="quarter" idx="12"/>
          </p:nvPr>
        </p:nvSpPr>
        <p:spPr/>
        <p:txBody>
          <a:bodyPr/>
          <a:lstStyle/>
          <a:p>
            <a:fld id="{27F8C75B-07D5-47E3-9B60-C218A4B667A9}" type="slidenum">
              <a:rPr lang="fr-FR" smtClean="0"/>
              <a:pPr/>
              <a:t>2</a:t>
            </a:fld>
            <a:endParaRPr lang="fr-FR"/>
          </a:p>
        </p:txBody>
      </p:sp>
      <p:pic>
        <p:nvPicPr>
          <p:cNvPr id="1026" name="Picture 2"/>
          <p:cNvPicPr>
            <a:picLocks noChangeAspect="1" noChangeArrowheads="1"/>
          </p:cNvPicPr>
          <p:nvPr/>
        </p:nvPicPr>
        <p:blipFill>
          <a:blip r:embed="rId4" cstate="print"/>
          <a:srcRect/>
          <a:stretch>
            <a:fillRect/>
          </a:stretch>
        </p:blipFill>
        <p:spPr bwMode="auto">
          <a:xfrm>
            <a:off x="5148064" y="2852936"/>
            <a:ext cx="3657600" cy="663575"/>
          </a:xfrm>
          <a:prstGeom prst="rect">
            <a:avLst/>
          </a:prstGeom>
          <a:noFill/>
          <a:ln w="9525">
            <a:noFill/>
            <a:miter lim="800000"/>
            <a:headEnd/>
            <a:tailEnd/>
          </a:ln>
          <a:effectLst/>
        </p:spPr>
      </p:pic>
      <p:cxnSp>
        <p:nvCxnSpPr>
          <p:cNvPr id="37" name="Connecteur droit 36"/>
          <p:cNvCxnSpPr/>
          <p:nvPr/>
        </p:nvCxnSpPr>
        <p:spPr>
          <a:xfrm>
            <a:off x="4499992" y="1412776"/>
            <a:ext cx="0" cy="46805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4210819" y="2382788"/>
            <a:ext cx="360040" cy="2308324"/>
          </a:xfrm>
          <a:prstGeom prst="rect">
            <a:avLst/>
          </a:prstGeom>
          <a:noFill/>
        </p:spPr>
        <p:txBody>
          <a:bodyPr wrap="square" rtlCol="0">
            <a:spAutoFit/>
          </a:bodyPr>
          <a:lstStyle/>
          <a:p>
            <a:r>
              <a:rPr lang="fr-FR" b="1" cap="all" dirty="0" err="1" smtClean="0">
                <a:solidFill>
                  <a:srgbClr val="0070C0"/>
                </a:solidFill>
              </a:rPr>
              <a:t>ethernet</a:t>
            </a:r>
            <a:endParaRPr lang="fr-FR" b="1" cap="all" dirty="0">
              <a:solidFill>
                <a:srgbClr val="0070C0"/>
              </a:solidFill>
            </a:endParaRPr>
          </a:p>
        </p:txBody>
      </p:sp>
      <p:cxnSp>
        <p:nvCxnSpPr>
          <p:cNvPr id="15" name="Connecteur droit 14"/>
          <p:cNvCxnSpPr/>
          <p:nvPr/>
        </p:nvCxnSpPr>
        <p:spPr>
          <a:xfrm>
            <a:off x="3835666" y="1988800"/>
            <a:ext cx="664326" cy="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2843808" y="5013176"/>
            <a:ext cx="16561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4499992" y="3140968"/>
            <a:ext cx="664326" cy="4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3" name="Image 22"/>
          <p:cNvPicPr>
            <a:picLocks noChangeAspect="1"/>
          </p:cNvPicPr>
          <p:nvPr/>
        </p:nvPicPr>
        <p:blipFill>
          <a:blip r:embed="rId5" cstate="print"/>
          <a:srcRect/>
          <a:stretch>
            <a:fillRect/>
          </a:stretch>
        </p:blipFill>
        <p:spPr bwMode="auto">
          <a:xfrm>
            <a:off x="5364088" y="4581128"/>
            <a:ext cx="2736304" cy="1633938"/>
          </a:xfrm>
          <a:prstGeom prst="rect">
            <a:avLst/>
          </a:prstGeom>
          <a:noFill/>
        </p:spPr>
      </p:pic>
      <p:cxnSp>
        <p:nvCxnSpPr>
          <p:cNvPr id="24" name="Connecteur droit 23"/>
          <p:cNvCxnSpPr/>
          <p:nvPr/>
        </p:nvCxnSpPr>
        <p:spPr>
          <a:xfrm>
            <a:off x="4499992" y="5877272"/>
            <a:ext cx="9361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27584" y="2075706"/>
            <a:ext cx="1546257" cy="589072"/>
          </a:xfrm>
          <a:prstGeom prst="rect">
            <a:avLst/>
          </a:prstGeom>
        </p:spPr>
        <p:txBody>
          <a:bodyPr wrap="none">
            <a:spAutoFit/>
          </a:bodyPr>
          <a:lstStyle/>
          <a:p>
            <a:pPr>
              <a:lnSpc>
                <a:spcPct val="150000"/>
              </a:lnSpc>
            </a:pPr>
            <a:r>
              <a:rPr lang="fr-FR" sz="2400" dirty="0" smtClean="0"/>
              <a:t>Mélangeur</a:t>
            </a:r>
          </a:p>
        </p:txBody>
      </p:sp>
      <p:sp>
        <p:nvSpPr>
          <p:cNvPr id="27" name="Rectangle 26"/>
          <p:cNvSpPr/>
          <p:nvPr/>
        </p:nvSpPr>
        <p:spPr>
          <a:xfrm>
            <a:off x="827584" y="5445224"/>
            <a:ext cx="2185085" cy="589072"/>
          </a:xfrm>
          <a:prstGeom prst="rect">
            <a:avLst/>
          </a:prstGeom>
        </p:spPr>
        <p:txBody>
          <a:bodyPr wrap="none">
            <a:spAutoFit/>
          </a:bodyPr>
          <a:lstStyle/>
          <a:p>
            <a:pPr>
              <a:lnSpc>
                <a:spcPct val="150000"/>
              </a:lnSpc>
            </a:pPr>
            <a:r>
              <a:rPr lang="fr-FR" sz="2400" dirty="0" smtClean="0"/>
              <a:t>Table de mixage</a:t>
            </a:r>
          </a:p>
        </p:txBody>
      </p:sp>
      <p:sp>
        <p:nvSpPr>
          <p:cNvPr id="28" name="Rectangle 27"/>
          <p:cNvSpPr/>
          <p:nvPr/>
        </p:nvSpPr>
        <p:spPr>
          <a:xfrm>
            <a:off x="5724128" y="3284984"/>
            <a:ext cx="1715213" cy="589072"/>
          </a:xfrm>
          <a:prstGeom prst="rect">
            <a:avLst/>
          </a:prstGeom>
        </p:spPr>
        <p:txBody>
          <a:bodyPr wrap="none">
            <a:spAutoFit/>
          </a:bodyPr>
          <a:lstStyle/>
          <a:p>
            <a:pPr>
              <a:lnSpc>
                <a:spcPct val="150000"/>
              </a:lnSpc>
            </a:pPr>
            <a:r>
              <a:rPr lang="fr-FR" sz="2400" dirty="0" smtClean="0"/>
              <a:t>Enregistreur</a:t>
            </a:r>
          </a:p>
        </p:txBody>
      </p:sp>
      <p:sp>
        <p:nvSpPr>
          <p:cNvPr id="30" name="Rectangle 29"/>
          <p:cNvSpPr/>
          <p:nvPr/>
        </p:nvSpPr>
        <p:spPr>
          <a:xfrm>
            <a:off x="4572000" y="5229200"/>
            <a:ext cx="1728192" cy="646331"/>
          </a:xfrm>
          <a:prstGeom prst="rect">
            <a:avLst/>
          </a:prstGeom>
        </p:spPr>
        <p:txBody>
          <a:bodyPr wrap="square">
            <a:spAutoFit/>
          </a:bodyPr>
          <a:lstStyle/>
          <a:p>
            <a:pPr>
              <a:lnSpc>
                <a:spcPct val="150000"/>
              </a:lnSpc>
            </a:pPr>
            <a:r>
              <a:rPr lang="fr-FR" sz="2400" cap="all" dirty="0" smtClean="0"/>
              <a:t>OBS Studio</a:t>
            </a:r>
          </a:p>
        </p:txBody>
      </p:sp>
      <p:sp>
        <p:nvSpPr>
          <p:cNvPr id="32" name="ZoneTexte 31"/>
          <p:cNvSpPr txBox="1"/>
          <p:nvPr/>
        </p:nvSpPr>
        <p:spPr>
          <a:xfrm>
            <a:off x="1475656" y="620688"/>
            <a:ext cx="6192688" cy="507831"/>
          </a:xfrm>
          <a:prstGeom prst="rect">
            <a:avLst/>
          </a:prstGeom>
          <a:noFill/>
          <a:ln>
            <a:solidFill>
              <a:schemeClr val="tx1"/>
            </a:solidFill>
          </a:ln>
        </p:spPr>
        <p:txBody>
          <a:bodyPr wrap="square" rtlCol="0">
            <a:spAutoFit/>
          </a:bodyPr>
          <a:lstStyle/>
          <a:p>
            <a:pPr>
              <a:lnSpc>
                <a:spcPct val="150000"/>
              </a:lnSpc>
            </a:pPr>
            <a:r>
              <a:rPr lang="fr-FR" b="1" cap="all" dirty="0" smtClean="0"/>
              <a:t>Rappel de la Composition matériel de La régie vidéo</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1000"/>
                                        <p:tgtEl>
                                          <p:spTgt spid="26"/>
                                        </p:tgtEl>
                                      </p:cBhvr>
                                    </p:animEffect>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1000"/>
                                        <p:tgtEl>
                                          <p:spTgt spid="28"/>
                                        </p:tgtEl>
                                      </p:cBhvr>
                                    </p:animEffect>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10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up)">
                                      <p:cBhvr>
                                        <p:cTn id="40" dur="500"/>
                                        <p:tgtEl>
                                          <p:spTgt spid="37"/>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1000"/>
                                        <p:tgtEl>
                                          <p:spTgt spid="14"/>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1000"/>
                                        <p:tgtEl>
                                          <p:spTgt spid="15"/>
                                        </p:tgtEl>
                                      </p:cBhvr>
                                    </p:animEffect>
                                  </p:childTnLst>
                                </p:cTn>
                              </p:par>
                            </p:childTnLst>
                          </p:cTn>
                        </p:par>
                        <p:par>
                          <p:cTn id="49" fill="hold">
                            <p:stCondLst>
                              <p:cond delay="2500"/>
                            </p:stCondLst>
                            <p:childTnLst>
                              <p:par>
                                <p:cTn id="50" presetID="22" presetClass="entr" presetSubtype="8"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1000"/>
                                        <p:tgtEl>
                                          <p:spTgt spid="16"/>
                                        </p:tgtEl>
                                      </p:cBhvr>
                                    </p:animEffect>
                                  </p:childTnLst>
                                </p:cTn>
                              </p:par>
                            </p:childTnLst>
                          </p:cTn>
                        </p:par>
                        <p:par>
                          <p:cTn id="53" fill="hold">
                            <p:stCondLst>
                              <p:cond delay="3500"/>
                            </p:stCondLst>
                            <p:childTnLst>
                              <p:par>
                                <p:cTn id="54" presetID="22" presetClass="entr" presetSubtype="2"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10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childTnLst>
                                </p:cTn>
                              </p:par>
                            </p:childTnLst>
                          </p:cTn>
                        </p:par>
                        <p:par>
                          <p:cTn id="62" fill="hold">
                            <p:stCondLst>
                              <p:cond delay="1000"/>
                            </p:stCondLst>
                            <p:childTnLst>
                              <p:par>
                                <p:cTn id="63" presetID="22" presetClass="entr" presetSubtype="2"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right)">
                                      <p:cBhvr>
                                        <p:cTn id="65" dur="1000"/>
                                        <p:tgtEl>
                                          <p:spTgt spid="24"/>
                                        </p:tgtEl>
                                      </p:cBhvr>
                                    </p:animEffect>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7" grpId="0"/>
      <p:bldP spid="28" grpId="0"/>
      <p:bldP spid="30" grpId="0"/>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1432583" y="692696"/>
            <a:ext cx="6278835" cy="369332"/>
          </a:xfrm>
          <a:prstGeom prst="rect">
            <a:avLst/>
          </a:prstGeom>
          <a:noFill/>
          <a:ln>
            <a:solidFill>
              <a:schemeClr val="tx1"/>
            </a:solidFill>
          </a:ln>
        </p:spPr>
        <p:txBody>
          <a:bodyPr wrap="none" rtlCol="0">
            <a:spAutoFit/>
          </a:bodyPr>
          <a:lstStyle/>
          <a:p>
            <a:r>
              <a:rPr lang="fr-FR" b="1" cap="all" dirty="0" smtClean="0"/>
              <a:t>Variation du débit du réseau 5g en fonction de l’heure</a:t>
            </a:r>
            <a:endParaRPr lang="fr-FR" b="1" cap="all" dirty="0"/>
          </a:p>
        </p:txBody>
      </p:sp>
      <p:grpSp>
        <p:nvGrpSpPr>
          <p:cNvPr id="31" name="Groupe 30"/>
          <p:cNvGrpSpPr/>
          <p:nvPr/>
        </p:nvGrpSpPr>
        <p:grpSpPr>
          <a:xfrm>
            <a:off x="755576" y="1988840"/>
            <a:ext cx="2448272" cy="2883360"/>
            <a:chOff x="755576" y="1268759"/>
            <a:chExt cx="2448272" cy="2883360"/>
          </a:xfrm>
        </p:grpSpPr>
        <p:pic>
          <p:nvPicPr>
            <p:cNvPr id="3" name="Picture 4"/>
            <p:cNvPicPr>
              <a:picLocks noChangeAspect="1" noChangeArrowheads="1"/>
            </p:cNvPicPr>
            <p:nvPr/>
          </p:nvPicPr>
          <p:blipFill>
            <a:blip r:embed="rId2" cstate="print"/>
            <a:srcRect/>
            <a:stretch>
              <a:fillRect/>
            </a:stretch>
          </p:blipFill>
          <p:spPr bwMode="auto">
            <a:xfrm>
              <a:off x="755576" y="1295703"/>
              <a:ext cx="2448272" cy="2856416"/>
            </a:xfrm>
            <a:prstGeom prst="rect">
              <a:avLst/>
            </a:prstGeom>
            <a:noFill/>
            <a:ln w="9525">
              <a:solidFill>
                <a:schemeClr val="tx1"/>
              </a:solidFill>
              <a:miter lim="800000"/>
              <a:headEnd/>
              <a:tailEnd/>
            </a:ln>
            <a:effectLst/>
          </p:spPr>
        </p:pic>
        <p:sp>
          <p:nvSpPr>
            <p:cNvPr id="18" name="Ellipse 17"/>
            <p:cNvSpPr/>
            <p:nvPr/>
          </p:nvSpPr>
          <p:spPr>
            <a:xfrm>
              <a:off x="2267744" y="1772816"/>
              <a:ext cx="801788" cy="6521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827583" y="1268759"/>
              <a:ext cx="419985" cy="326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p:cNvGrpSpPr/>
          <p:nvPr/>
        </p:nvGrpSpPr>
        <p:grpSpPr>
          <a:xfrm>
            <a:off x="6228184" y="1844824"/>
            <a:ext cx="2575800" cy="3015608"/>
            <a:chOff x="6228184" y="1844824"/>
            <a:chExt cx="2575800" cy="3015608"/>
          </a:xfrm>
        </p:grpSpPr>
        <p:pic>
          <p:nvPicPr>
            <p:cNvPr id="20" name="Picture 2"/>
            <p:cNvPicPr>
              <a:picLocks noChangeAspect="1" noChangeArrowheads="1"/>
            </p:cNvPicPr>
            <p:nvPr/>
          </p:nvPicPr>
          <p:blipFill>
            <a:blip r:embed="rId3" cstate="print"/>
            <a:srcRect b="49494"/>
            <a:stretch>
              <a:fillRect/>
            </a:stretch>
          </p:blipFill>
          <p:spPr bwMode="auto">
            <a:xfrm>
              <a:off x="6228184" y="1969457"/>
              <a:ext cx="2575800" cy="2890975"/>
            </a:xfrm>
            <a:prstGeom prst="rect">
              <a:avLst/>
            </a:prstGeom>
            <a:noFill/>
            <a:ln w="9525">
              <a:solidFill>
                <a:schemeClr val="tx1"/>
              </a:solidFill>
              <a:miter lim="800000"/>
              <a:headEnd/>
              <a:tailEnd/>
            </a:ln>
            <a:effectLst/>
          </p:spPr>
        </p:pic>
        <p:sp>
          <p:nvSpPr>
            <p:cNvPr id="24" name="Ellipse 23"/>
            <p:cNvSpPr/>
            <p:nvPr/>
          </p:nvSpPr>
          <p:spPr>
            <a:xfrm>
              <a:off x="6228184" y="1844824"/>
              <a:ext cx="613868" cy="4530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7812360" y="2492896"/>
              <a:ext cx="723424" cy="6280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
          <p:cNvGrpSpPr/>
          <p:nvPr/>
        </p:nvGrpSpPr>
        <p:grpSpPr>
          <a:xfrm>
            <a:off x="3419872" y="1916832"/>
            <a:ext cx="2575800" cy="2962912"/>
            <a:chOff x="3419872" y="1916832"/>
            <a:chExt cx="2575800" cy="2962912"/>
          </a:xfrm>
        </p:grpSpPr>
        <p:pic>
          <p:nvPicPr>
            <p:cNvPr id="26" name="Picture 2"/>
            <p:cNvPicPr>
              <a:picLocks noChangeAspect="1" noChangeArrowheads="1"/>
            </p:cNvPicPr>
            <p:nvPr/>
          </p:nvPicPr>
          <p:blipFill>
            <a:blip r:embed="rId4" cstate="print"/>
            <a:srcRect b="49494"/>
            <a:stretch>
              <a:fillRect/>
            </a:stretch>
          </p:blipFill>
          <p:spPr bwMode="auto">
            <a:xfrm>
              <a:off x="3419872" y="1988840"/>
              <a:ext cx="2575800" cy="2890904"/>
            </a:xfrm>
            <a:prstGeom prst="rect">
              <a:avLst/>
            </a:prstGeom>
            <a:noFill/>
            <a:ln w="9525">
              <a:solidFill>
                <a:schemeClr val="tx1"/>
              </a:solidFill>
              <a:miter lim="800000"/>
              <a:headEnd/>
              <a:tailEnd/>
            </a:ln>
            <a:effectLst/>
          </p:spPr>
        </p:pic>
        <p:sp>
          <p:nvSpPr>
            <p:cNvPr id="28" name="Ellipse 27"/>
            <p:cNvSpPr/>
            <p:nvPr/>
          </p:nvSpPr>
          <p:spPr>
            <a:xfrm>
              <a:off x="3419872" y="1916832"/>
              <a:ext cx="79208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4860032" y="2564904"/>
              <a:ext cx="955154" cy="6427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llipse 8"/>
          <p:cNvSpPr/>
          <p:nvPr/>
        </p:nvSpPr>
        <p:spPr>
          <a:xfrm>
            <a:off x="2555776" y="1988840"/>
            <a:ext cx="229083" cy="2795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6" presetClass="emph" presetSubtype="0" fill="hold" grpId="0" nodeType="withEffect">
                                  <p:stCondLst>
                                    <p:cond delay="0"/>
                                  </p:stCondLst>
                                  <p:childTnLst>
                                    <p:animScale>
                                      <p:cBhvr>
                                        <p:cTn id="9" dur="1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4005064"/>
            <a:ext cx="7560840" cy="1754326"/>
          </a:xfrm>
          <a:prstGeom prst="rect">
            <a:avLst/>
          </a:prstGeom>
        </p:spPr>
        <p:txBody>
          <a:bodyPr wrap="square">
            <a:spAutoFit/>
          </a:bodyPr>
          <a:lstStyle/>
          <a:p>
            <a:pPr>
              <a:buFont typeface="Wingdings" pitchFamily="2" charset="2"/>
              <a:buChar char="Ø"/>
            </a:pPr>
            <a:r>
              <a:rPr lang="fr-FR" b="1" u="sng" dirty="0" smtClean="0"/>
              <a:t> Le lieu : </a:t>
            </a:r>
            <a:br>
              <a:rPr lang="fr-FR" b="1" u="sng" dirty="0" smtClean="0"/>
            </a:br>
            <a:r>
              <a:rPr lang="fr-FR" dirty="0" smtClean="0"/>
              <a:t>Le débit varie selon la localisation du </a:t>
            </a:r>
            <a:r>
              <a:rPr lang="fr-FR" dirty="0" err="1" smtClean="0"/>
              <a:t>smartphone</a:t>
            </a:r>
            <a:r>
              <a:rPr lang="fr-FR" dirty="0" smtClean="0"/>
              <a:t>. </a:t>
            </a:r>
            <a:br>
              <a:rPr lang="fr-FR" dirty="0" smtClean="0"/>
            </a:br>
            <a:r>
              <a:rPr lang="fr-FR" dirty="0" smtClean="0"/>
              <a:t>Les obstacles physiques entre le </a:t>
            </a:r>
            <a:r>
              <a:rPr lang="fr-FR" dirty="0" err="1" smtClean="0"/>
              <a:t>smartphone</a:t>
            </a:r>
            <a:r>
              <a:rPr lang="fr-FR" dirty="0" smtClean="0"/>
              <a:t> et l’antenne 4G/5G impactent les ondes et réduisent le débit. </a:t>
            </a:r>
            <a:br>
              <a:rPr lang="fr-FR" dirty="0" smtClean="0"/>
            </a:br>
            <a:r>
              <a:rPr lang="fr-FR" dirty="0" smtClean="0"/>
              <a:t>A l’intérieur d’un bâtiment, ce débit est bien souvent affaibli et plus réduit, qu’à l’extérieur.</a:t>
            </a:r>
            <a:endParaRPr lang="fr-FR" dirty="0"/>
          </a:p>
        </p:txBody>
      </p:sp>
      <p:sp>
        <p:nvSpPr>
          <p:cNvPr id="3" name="ZoneTexte 2"/>
          <p:cNvSpPr txBox="1"/>
          <p:nvPr/>
        </p:nvSpPr>
        <p:spPr>
          <a:xfrm>
            <a:off x="2497490" y="548680"/>
            <a:ext cx="4149021" cy="369332"/>
          </a:xfrm>
          <a:prstGeom prst="rect">
            <a:avLst/>
          </a:prstGeom>
          <a:noFill/>
          <a:ln>
            <a:solidFill>
              <a:schemeClr val="tx1"/>
            </a:solidFill>
          </a:ln>
        </p:spPr>
        <p:txBody>
          <a:bodyPr wrap="none" rtlCol="0">
            <a:spAutoFit/>
          </a:bodyPr>
          <a:lstStyle/>
          <a:p>
            <a:r>
              <a:rPr lang="fr-FR" b="1" cap="all" dirty="0" smtClean="0"/>
              <a:t>Variation du débit 4G/5G en journée</a:t>
            </a:r>
            <a:endParaRPr lang="fr-FR" b="1" cap="all" dirty="0"/>
          </a:p>
        </p:txBody>
      </p:sp>
      <p:sp>
        <p:nvSpPr>
          <p:cNvPr id="4" name="Rectangle 3"/>
          <p:cNvSpPr/>
          <p:nvPr/>
        </p:nvSpPr>
        <p:spPr>
          <a:xfrm>
            <a:off x="827584" y="1628800"/>
            <a:ext cx="7560000" cy="646331"/>
          </a:xfrm>
          <a:prstGeom prst="rect">
            <a:avLst/>
          </a:prstGeom>
        </p:spPr>
        <p:txBody>
          <a:bodyPr wrap="square">
            <a:spAutoFit/>
          </a:bodyPr>
          <a:lstStyle/>
          <a:p>
            <a:r>
              <a:rPr lang="fr-FR" dirty="0" smtClean="0"/>
              <a:t>La variation du débit 4G/5G en journée s’explique principalement par deux facteurs :</a:t>
            </a:r>
          </a:p>
        </p:txBody>
      </p:sp>
      <p:sp>
        <p:nvSpPr>
          <p:cNvPr id="5" name="Rectangle 4"/>
          <p:cNvSpPr/>
          <p:nvPr/>
        </p:nvSpPr>
        <p:spPr>
          <a:xfrm>
            <a:off x="827584" y="2401434"/>
            <a:ext cx="7560000" cy="1477328"/>
          </a:xfrm>
          <a:prstGeom prst="rect">
            <a:avLst/>
          </a:prstGeom>
        </p:spPr>
        <p:txBody>
          <a:bodyPr wrap="square">
            <a:spAutoFit/>
          </a:bodyPr>
          <a:lstStyle/>
          <a:p>
            <a:pPr>
              <a:buFont typeface="Wingdings" pitchFamily="2" charset="2"/>
              <a:buChar char="Ø"/>
            </a:pPr>
            <a:r>
              <a:rPr lang="fr-FR" b="1" u="sng" dirty="0" smtClean="0"/>
              <a:t> L’heure</a:t>
            </a:r>
            <a:r>
              <a:rPr lang="fr-FR" dirty="0" smtClean="0"/>
              <a:t> : </a:t>
            </a:r>
            <a:br>
              <a:rPr lang="fr-FR" dirty="0" smtClean="0"/>
            </a:br>
            <a:r>
              <a:rPr lang="fr-FR" dirty="0" smtClean="0"/>
              <a:t>En fonction de l’heure à laquelle  on se connecte, le débit peut varier très fortement. </a:t>
            </a:r>
          </a:p>
          <a:p>
            <a:r>
              <a:rPr lang="fr-FR" dirty="0" smtClean="0"/>
              <a:t>Plus il y a de personnes connectés sur une même antenne, plus le débit 4G/5G est réduit.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4716016" y="1844824"/>
            <a:ext cx="3572692" cy="3960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755577" y="1844824"/>
            <a:ext cx="3549811" cy="3960000"/>
          </a:xfrm>
          <a:prstGeom prst="rect">
            <a:avLst/>
          </a:prstGeom>
          <a:noFill/>
          <a:ln w="9525">
            <a:noFill/>
            <a:miter lim="800000"/>
            <a:headEnd/>
            <a:tailEnd/>
          </a:ln>
          <a:effectLst/>
        </p:spPr>
      </p:pic>
      <p:sp>
        <p:nvSpPr>
          <p:cNvPr id="5" name="ZoneTexte 4"/>
          <p:cNvSpPr txBox="1"/>
          <p:nvPr/>
        </p:nvSpPr>
        <p:spPr>
          <a:xfrm>
            <a:off x="5796136" y="1052736"/>
            <a:ext cx="1296144" cy="369332"/>
          </a:xfrm>
          <a:prstGeom prst="rect">
            <a:avLst/>
          </a:prstGeom>
          <a:noFill/>
          <a:ln>
            <a:solidFill>
              <a:schemeClr val="tx1"/>
            </a:solidFill>
          </a:ln>
        </p:spPr>
        <p:txBody>
          <a:bodyPr wrap="square" rtlCol="0">
            <a:spAutoFit/>
          </a:bodyPr>
          <a:lstStyle/>
          <a:p>
            <a:r>
              <a:rPr lang="fr-FR" b="1" dirty="0" smtClean="0">
                <a:solidFill>
                  <a:srgbClr val="FF0000"/>
                </a:solidFill>
              </a:rPr>
              <a:t>En Intérieur</a:t>
            </a:r>
            <a:endParaRPr lang="fr-FR" b="1" dirty="0">
              <a:solidFill>
                <a:srgbClr val="FF0000"/>
              </a:solidFill>
            </a:endParaRPr>
          </a:p>
        </p:txBody>
      </p:sp>
      <p:sp>
        <p:nvSpPr>
          <p:cNvPr id="6" name="ZoneTexte 5"/>
          <p:cNvSpPr txBox="1"/>
          <p:nvPr/>
        </p:nvSpPr>
        <p:spPr>
          <a:xfrm>
            <a:off x="1835696" y="1052736"/>
            <a:ext cx="1368152" cy="369332"/>
          </a:xfrm>
          <a:prstGeom prst="rect">
            <a:avLst/>
          </a:prstGeom>
          <a:noFill/>
          <a:ln>
            <a:solidFill>
              <a:schemeClr val="tx1"/>
            </a:solidFill>
          </a:ln>
        </p:spPr>
        <p:txBody>
          <a:bodyPr wrap="square" rtlCol="0">
            <a:spAutoFit/>
          </a:bodyPr>
          <a:lstStyle/>
          <a:p>
            <a:r>
              <a:rPr lang="fr-FR" b="1" dirty="0" smtClean="0">
                <a:solidFill>
                  <a:srgbClr val="FF0000"/>
                </a:solidFill>
              </a:rPr>
              <a:t>En extérieur</a:t>
            </a:r>
            <a:endParaRPr lang="fr-FR" b="1" dirty="0">
              <a:solidFill>
                <a:srgbClr val="FF0000"/>
              </a:solidFill>
            </a:endParaRPr>
          </a:p>
        </p:txBody>
      </p:sp>
      <p:sp>
        <p:nvSpPr>
          <p:cNvPr id="7" name="Ellipse 6"/>
          <p:cNvSpPr/>
          <p:nvPr/>
        </p:nvSpPr>
        <p:spPr>
          <a:xfrm>
            <a:off x="899592" y="1772816"/>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4860032" y="1772816"/>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2987824" y="2492896"/>
            <a:ext cx="100811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6876256" y="2492896"/>
            <a:ext cx="100811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p:cNvCxnSpPr/>
          <p:nvPr/>
        </p:nvCxnSpPr>
        <p:spPr>
          <a:xfrm>
            <a:off x="4499992" y="1124744"/>
            <a:ext cx="0" cy="5040560"/>
          </a:xfrm>
          <a:prstGeom prst="line">
            <a:avLst/>
          </a:prstGeom>
          <a:ln w="47625" cmpd="dbl"/>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98727" y="260648"/>
            <a:ext cx="4946547" cy="400110"/>
          </a:xfrm>
          <a:prstGeom prst="rect">
            <a:avLst/>
          </a:prstGeom>
          <a:ln>
            <a:solidFill>
              <a:schemeClr val="accent1">
                <a:shade val="95000"/>
                <a:satMod val="105000"/>
              </a:schemeClr>
            </a:solidFill>
          </a:ln>
        </p:spPr>
        <p:txBody>
          <a:bodyPr wrap="none">
            <a:spAutoFit/>
          </a:bodyPr>
          <a:lstStyle/>
          <a:p>
            <a:r>
              <a:rPr lang="fr-FR" sz="2000" b="1" cap="all" dirty="0" smtClean="0"/>
              <a:t>Variation du débit en fonction du</a:t>
            </a:r>
            <a:r>
              <a:rPr lang="fr-FR" sz="2000" b="1" u="sng" cap="all" dirty="0" smtClean="0"/>
              <a:t> lieu </a:t>
            </a:r>
            <a:endParaRPr lang="fr-FR" sz="2000" cap="al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9416" y="4293096"/>
            <a:ext cx="7920880" cy="923330"/>
          </a:xfrm>
          <a:prstGeom prst="rect">
            <a:avLst/>
          </a:prstGeom>
          <a:noFill/>
        </p:spPr>
        <p:txBody>
          <a:bodyPr wrap="square" rtlCol="0">
            <a:spAutoFit/>
          </a:bodyPr>
          <a:lstStyle/>
          <a:p>
            <a:pPr algn="just">
              <a:buFont typeface="Wingdings" pitchFamily="2" charset="2"/>
              <a:buChar char="Ø"/>
            </a:pPr>
            <a:r>
              <a:rPr lang="fr-FR" dirty="0" smtClean="0"/>
              <a:t> Pour </a:t>
            </a:r>
            <a:r>
              <a:rPr lang="fr-FR" b="1" i="1" u="sng" dirty="0" smtClean="0"/>
              <a:t>diffuser</a:t>
            </a:r>
            <a:r>
              <a:rPr lang="fr-FR" i="1" u="sng" dirty="0" smtClean="0"/>
              <a:t> </a:t>
            </a:r>
            <a:r>
              <a:rPr lang="fr-FR" dirty="0" smtClean="0"/>
              <a:t>de la vidéo HD en streaming, le débit du réseau 5G est un minimum afin d’éviter les saccades ou les interruptions, lors de la diffusion de vidéos. </a:t>
            </a:r>
            <a:endParaRPr lang="fr-FR" dirty="0"/>
          </a:p>
        </p:txBody>
      </p:sp>
      <p:sp>
        <p:nvSpPr>
          <p:cNvPr id="3" name="ZoneTexte 2"/>
          <p:cNvSpPr txBox="1"/>
          <p:nvPr/>
        </p:nvSpPr>
        <p:spPr>
          <a:xfrm>
            <a:off x="519416" y="3681175"/>
            <a:ext cx="8105168" cy="369332"/>
          </a:xfrm>
          <a:prstGeom prst="rect">
            <a:avLst/>
          </a:prstGeom>
          <a:noFill/>
        </p:spPr>
        <p:txBody>
          <a:bodyPr wrap="none" rtlCol="0">
            <a:spAutoFit/>
          </a:bodyPr>
          <a:lstStyle/>
          <a:p>
            <a:pPr>
              <a:buFont typeface="Wingdings" pitchFamily="2" charset="2"/>
              <a:buChar char="Ø"/>
            </a:pPr>
            <a:r>
              <a:rPr lang="fr-FR" dirty="0" smtClean="0"/>
              <a:t> Pour </a:t>
            </a:r>
            <a:r>
              <a:rPr lang="fr-FR" b="1" i="1" u="sng" dirty="0" smtClean="0"/>
              <a:t>naviguer</a:t>
            </a:r>
            <a:r>
              <a:rPr lang="fr-FR" dirty="0" smtClean="0"/>
              <a:t> et </a:t>
            </a:r>
            <a:r>
              <a:rPr lang="fr-FR" b="1" i="1" u="sng" dirty="0" smtClean="0"/>
              <a:t>recevoir</a:t>
            </a:r>
            <a:r>
              <a:rPr lang="fr-FR" dirty="0" smtClean="0"/>
              <a:t> un flux internet, vidéo ou son, le réseau 4G est suffisant.</a:t>
            </a:r>
            <a:endParaRPr lang="fr-FR" dirty="0"/>
          </a:p>
        </p:txBody>
      </p:sp>
      <p:sp>
        <p:nvSpPr>
          <p:cNvPr id="5" name="Rectangle 4"/>
          <p:cNvSpPr/>
          <p:nvPr/>
        </p:nvSpPr>
        <p:spPr>
          <a:xfrm>
            <a:off x="519416" y="1268760"/>
            <a:ext cx="7632848" cy="1754326"/>
          </a:xfrm>
          <a:prstGeom prst="rect">
            <a:avLst/>
          </a:prstGeom>
        </p:spPr>
        <p:txBody>
          <a:bodyPr wrap="square">
            <a:spAutoFit/>
          </a:bodyPr>
          <a:lstStyle/>
          <a:p>
            <a:pPr algn="just">
              <a:lnSpc>
                <a:spcPct val="150000"/>
              </a:lnSpc>
              <a:buFont typeface="Wingdings" pitchFamily="2" charset="2"/>
              <a:buChar char="Ø"/>
            </a:pPr>
            <a:r>
              <a:rPr lang="fr-FR" dirty="0" smtClean="0"/>
              <a:t> Pour </a:t>
            </a:r>
            <a:r>
              <a:rPr lang="fr-FR" b="1" i="1" u="sng" dirty="0" smtClean="0"/>
              <a:t>diffuser</a:t>
            </a:r>
            <a:r>
              <a:rPr lang="fr-FR" dirty="0" smtClean="0"/>
              <a:t> une vidéo en résolution 1080p60i sur </a:t>
            </a:r>
            <a:r>
              <a:rPr lang="fr-FR" dirty="0" err="1" smtClean="0"/>
              <a:t>Youtube</a:t>
            </a:r>
            <a:r>
              <a:rPr lang="fr-FR" dirty="0" smtClean="0"/>
              <a:t>, il est préconisé un débit situé entre 4,5 Mbit/s et 9 Mbit/s.</a:t>
            </a:r>
          </a:p>
          <a:p>
            <a:pPr algn="just">
              <a:lnSpc>
                <a:spcPct val="150000"/>
              </a:lnSpc>
            </a:pPr>
            <a:r>
              <a:rPr lang="fr-FR" dirty="0" smtClean="0"/>
              <a:t>De manière générale, il est recommandé de disposer d’environ 1,5 fois le débit recommandé pour tenir compte des fluctuations sur le réseau. </a:t>
            </a:r>
            <a:endParaRPr lang="fr-FR" dirty="0"/>
          </a:p>
        </p:txBody>
      </p:sp>
      <p:sp>
        <p:nvSpPr>
          <p:cNvPr id="7" name="Rectangle 6"/>
          <p:cNvSpPr/>
          <p:nvPr/>
        </p:nvSpPr>
        <p:spPr>
          <a:xfrm>
            <a:off x="1755941" y="620688"/>
            <a:ext cx="5632119" cy="369332"/>
          </a:xfrm>
          <a:prstGeom prst="rect">
            <a:avLst/>
          </a:prstGeom>
          <a:ln>
            <a:solidFill>
              <a:schemeClr val="tx1"/>
            </a:solidFill>
          </a:ln>
        </p:spPr>
        <p:txBody>
          <a:bodyPr wrap="none">
            <a:spAutoFit/>
          </a:bodyPr>
          <a:lstStyle/>
          <a:p>
            <a:r>
              <a:rPr lang="fr-FR" b="1" cap="all" dirty="0" smtClean="0"/>
              <a:t>Règles générales  pour streamer sur le réseau 5G</a:t>
            </a:r>
            <a:endParaRPr lang="fr-FR" b="1" cap="all" dirty="0"/>
          </a:p>
        </p:txBody>
      </p:sp>
      <p:sp>
        <p:nvSpPr>
          <p:cNvPr id="6" name="Rectangle 5"/>
          <p:cNvSpPr/>
          <p:nvPr/>
        </p:nvSpPr>
        <p:spPr>
          <a:xfrm>
            <a:off x="519416" y="3105835"/>
            <a:ext cx="7848872" cy="369332"/>
          </a:xfrm>
          <a:prstGeom prst="rect">
            <a:avLst/>
          </a:prstGeom>
        </p:spPr>
        <p:txBody>
          <a:bodyPr wrap="square">
            <a:spAutoFit/>
          </a:bodyPr>
          <a:lstStyle/>
          <a:p>
            <a:pPr>
              <a:buFont typeface="Wingdings" pitchFamily="2" charset="2"/>
              <a:buChar char="Ø"/>
            </a:pPr>
            <a:r>
              <a:rPr lang="fr-FR" dirty="0" smtClean="0"/>
              <a:t> À bande passante égale, Ethernet est plus stable et plus rapide que le </a:t>
            </a:r>
            <a:r>
              <a:rPr lang="fr-FR" dirty="0" err="1" smtClean="0"/>
              <a:t>WiFi</a:t>
            </a:r>
            <a:r>
              <a:rPr lang="fr-FR"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3563888" y="2708920"/>
            <a:ext cx="5400600" cy="2230739"/>
          </a:xfrm>
          <a:prstGeom prst="rect">
            <a:avLst/>
          </a:prstGeom>
        </p:spPr>
        <p:txBody>
          <a:bodyPr wrap="square">
            <a:spAutoFit/>
          </a:bodyPr>
          <a:lstStyle/>
          <a:p>
            <a:pPr>
              <a:lnSpc>
                <a:spcPct val="200000"/>
              </a:lnSpc>
            </a:pPr>
            <a:r>
              <a:rPr lang="fr-FR" b="1" u="sng" dirty="0" smtClean="0"/>
              <a:t>OBS Studio </a:t>
            </a:r>
            <a:r>
              <a:rPr lang="fr-FR" dirty="0" smtClean="0"/>
              <a:t> est un logiciel installé sur un PC. </a:t>
            </a:r>
            <a:br>
              <a:rPr lang="fr-FR" dirty="0" smtClean="0"/>
            </a:br>
            <a:r>
              <a:rPr lang="fr-FR" dirty="0" smtClean="0"/>
              <a:t>Il permet de capturer l'écran de l’ordinateur et de l'enregistrer dans une vidéo, ou bien d'en diffuser le contenu </a:t>
            </a:r>
            <a:r>
              <a:rPr lang="fr-FR" b="1" u="sng" dirty="0" smtClean="0"/>
              <a:t>en streaming</a:t>
            </a:r>
            <a:endParaRPr lang="fr-FR" b="1" u="sng" dirty="0"/>
          </a:p>
        </p:txBody>
      </p:sp>
      <p:grpSp>
        <p:nvGrpSpPr>
          <p:cNvPr id="2" name="Groupe 45"/>
          <p:cNvGrpSpPr/>
          <p:nvPr/>
        </p:nvGrpSpPr>
        <p:grpSpPr>
          <a:xfrm>
            <a:off x="395536" y="3429000"/>
            <a:ext cx="2646295" cy="648000"/>
            <a:chOff x="2843807" y="4437112"/>
            <a:chExt cx="2808313" cy="483663"/>
          </a:xfrm>
        </p:grpSpPr>
        <p:pic>
          <p:nvPicPr>
            <p:cNvPr id="47" name="Picture 15"/>
            <p:cNvPicPr>
              <a:picLocks noChangeAspect="1" noChangeArrowheads="1"/>
            </p:cNvPicPr>
            <p:nvPr/>
          </p:nvPicPr>
          <p:blipFill>
            <a:blip r:embed="rId2" cstate="print"/>
            <a:srcRect/>
            <a:stretch>
              <a:fillRect/>
            </a:stretch>
          </p:blipFill>
          <p:spPr bwMode="auto">
            <a:xfrm>
              <a:off x="2843807" y="4437112"/>
              <a:ext cx="936104" cy="483663"/>
            </a:xfrm>
            <a:prstGeom prst="rect">
              <a:avLst/>
            </a:prstGeom>
            <a:noFill/>
            <a:ln w="9525">
              <a:noFill/>
              <a:miter lim="800000"/>
              <a:headEnd/>
              <a:tailEnd/>
            </a:ln>
            <a:effectLst/>
          </p:spPr>
        </p:pic>
        <p:pic>
          <p:nvPicPr>
            <p:cNvPr id="52" name="Picture 15"/>
            <p:cNvPicPr>
              <a:picLocks noChangeAspect="1" noChangeArrowheads="1"/>
            </p:cNvPicPr>
            <p:nvPr/>
          </p:nvPicPr>
          <p:blipFill>
            <a:blip r:embed="rId2" cstate="print"/>
            <a:srcRect/>
            <a:stretch>
              <a:fillRect/>
            </a:stretch>
          </p:blipFill>
          <p:spPr bwMode="auto">
            <a:xfrm>
              <a:off x="4716016" y="4437112"/>
              <a:ext cx="936104" cy="483663"/>
            </a:xfrm>
            <a:prstGeom prst="rect">
              <a:avLst/>
            </a:prstGeom>
            <a:noFill/>
            <a:ln w="9525">
              <a:noFill/>
              <a:miter lim="800000"/>
              <a:headEnd/>
              <a:tailEnd/>
            </a:ln>
            <a:effectLst/>
          </p:spPr>
        </p:pic>
      </p:grpSp>
      <p:grpSp>
        <p:nvGrpSpPr>
          <p:cNvPr id="5" name="Groupe 61"/>
          <p:cNvGrpSpPr/>
          <p:nvPr/>
        </p:nvGrpSpPr>
        <p:grpSpPr>
          <a:xfrm>
            <a:off x="1933146" y="908720"/>
            <a:ext cx="838516" cy="2448272"/>
            <a:chOff x="1933146" y="620688"/>
            <a:chExt cx="838516" cy="2448272"/>
          </a:xfrm>
        </p:grpSpPr>
        <p:pic>
          <p:nvPicPr>
            <p:cNvPr id="63" name="Picture 3"/>
            <p:cNvPicPr>
              <a:picLocks noChangeAspect="1" noChangeArrowheads="1"/>
            </p:cNvPicPr>
            <p:nvPr/>
          </p:nvPicPr>
          <p:blipFill>
            <a:blip r:embed="rId3" cstate="print"/>
            <a:srcRect/>
            <a:stretch>
              <a:fillRect/>
            </a:stretch>
          </p:blipFill>
          <p:spPr bwMode="auto">
            <a:xfrm>
              <a:off x="1933146" y="620688"/>
              <a:ext cx="504056" cy="507409"/>
            </a:xfrm>
            <a:prstGeom prst="rect">
              <a:avLst/>
            </a:prstGeom>
            <a:noFill/>
            <a:ln w="9525">
              <a:noFill/>
              <a:miter lim="800000"/>
              <a:headEnd/>
              <a:tailEnd/>
            </a:ln>
            <a:effectLst/>
          </p:spPr>
        </p:pic>
        <p:cxnSp>
          <p:nvCxnSpPr>
            <p:cNvPr id="64" name="Connecteur droit 63"/>
            <p:cNvCxnSpPr/>
            <p:nvPr/>
          </p:nvCxnSpPr>
          <p:spPr>
            <a:xfrm>
              <a:off x="2339752" y="1124744"/>
              <a:ext cx="360040" cy="1944216"/>
            </a:xfrm>
            <a:prstGeom prst="line">
              <a:avLst/>
            </a:prstGeom>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2123728" y="1124744"/>
              <a:ext cx="647934" cy="246221"/>
            </a:xfrm>
            <a:prstGeom prst="rect">
              <a:avLst/>
            </a:prstGeom>
            <a:solidFill>
              <a:schemeClr val="bg1"/>
            </a:solidFill>
          </p:spPr>
          <p:txBody>
            <a:bodyPr wrap="none" rtlCol="0">
              <a:spAutoFit/>
            </a:bodyPr>
            <a:lstStyle/>
            <a:p>
              <a:r>
                <a:rPr lang="fr-FR" sz="1000" dirty="0" smtClean="0"/>
                <a:t>Webcam</a:t>
              </a:r>
              <a:endParaRPr lang="fr-FR" sz="1000" dirty="0"/>
            </a:p>
          </p:txBody>
        </p:sp>
      </p:grpSp>
      <p:grpSp>
        <p:nvGrpSpPr>
          <p:cNvPr id="6" name="Groupe 65"/>
          <p:cNvGrpSpPr/>
          <p:nvPr/>
        </p:nvGrpSpPr>
        <p:grpSpPr>
          <a:xfrm>
            <a:off x="499120" y="1768951"/>
            <a:ext cx="1912640" cy="1588041"/>
            <a:chOff x="499120" y="1480919"/>
            <a:chExt cx="1912640" cy="1588041"/>
          </a:xfrm>
        </p:grpSpPr>
        <p:cxnSp>
          <p:nvCxnSpPr>
            <p:cNvPr id="67" name="Connecteur droit 66"/>
            <p:cNvCxnSpPr/>
            <p:nvPr/>
          </p:nvCxnSpPr>
          <p:spPr>
            <a:xfrm>
              <a:off x="1763688" y="1916832"/>
              <a:ext cx="648072" cy="1152128"/>
            </a:xfrm>
            <a:prstGeom prst="line">
              <a:avLst/>
            </a:prstGeom>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1691680" y="2204864"/>
              <a:ext cx="587020" cy="246221"/>
            </a:xfrm>
            <a:prstGeom prst="rect">
              <a:avLst/>
            </a:prstGeom>
            <a:solidFill>
              <a:schemeClr val="bg1"/>
            </a:solidFill>
          </p:spPr>
          <p:txBody>
            <a:bodyPr wrap="none" rtlCol="0">
              <a:spAutoFit/>
            </a:bodyPr>
            <a:lstStyle/>
            <a:p>
              <a:r>
                <a:rPr lang="fr-FR" sz="1000" dirty="0" smtClean="0"/>
                <a:t>Caméra</a:t>
              </a:r>
              <a:endParaRPr lang="fr-FR" sz="1000" dirty="0"/>
            </a:p>
          </p:txBody>
        </p:sp>
        <p:grpSp>
          <p:nvGrpSpPr>
            <p:cNvPr id="7" name="Groupe 34"/>
            <p:cNvGrpSpPr/>
            <p:nvPr/>
          </p:nvGrpSpPr>
          <p:grpSpPr>
            <a:xfrm>
              <a:off x="499120" y="1480919"/>
              <a:ext cx="1224136" cy="936104"/>
              <a:chOff x="251520" y="1556792"/>
              <a:chExt cx="1224136" cy="936104"/>
            </a:xfrm>
          </p:grpSpPr>
          <p:sp>
            <p:nvSpPr>
              <p:cNvPr id="70" name="Rectangle à coins arrondis 69"/>
              <p:cNvSpPr/>
              <p:nvPr/>
            </p:nvSpPr>
            <p:spPr>
              <a:xfrm>
                <a:off x="251520" y="1556792"/>
                <a:ext cx="1224136" cy="936104"/>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ZoneTexte 70"/>
              <p:cNvSpPr txBox="1"/>
              <p:nvPr/>
            </p:nvSpPr>
            <p:spPr>
              <a:xfrm>
                <a:off x="386011" y="2199531"/>
                <a:ext cx="904928" cy="276999"/>
              </a:xfrm>
              <a:prstGeom prst="rect">
                <a:avLst/>
              </a:prstGeom>
              <a:noFill/>
            </p:spPr>
            <p:txBody>
              <a:bodyPr wrap="none" rtlCol="0">
                <a:spAutoFit/>
              </a:bodyPr>
              <a:lstStyle/>
              <a:p>
                <a:r>
                  <a:rPr lang="fr-FR" sz="1200" dirty="0" smtClean="0"/>
                  <a:t>Régie vidéo</a:t>
                </a:r>
                <a:endParaRPr lang="fr-FR" sz="1200" dirty="0"/>
              </a:p>
            </p:txBody>
          </p:sp>
          <p:pic>
            <p:nvPicPr>
              <p:cNvPr id="72" name="Picture 2"/>
              <p:cNvPicPr>
                <a:picLocks noChangeAspect="1" noChangeArrowheads="1"/>
              </p:cNvPicPr>
              <p:nvPr/>
            </p:nvPicPr>
            <p:blipFill>
              <a:blip r:embed="rId4" cstate="print"/>
              <a:srcRect/>
              <a:stretch>
                <a:fillRect/>
              </a:stretch>
            </p:blipFill>
            <p:spPr bwMode="auto">
              <a:xfrm>
                <a:off x="467544" y="1628800"/>
                <a:ext cx="720080" cy="609761"/>
              </a:xfrm>
              <a:prstGeom prst="rect">
                <a:avLst/>
              </a:prstGeom>
              <a:noFill/>
              <a:ln w="9525">
                <a:noFill/>
                <a:miter lim="800000"/>
                <a:headEnd/>
                <a:tailEnd/>
              </a:ln>
              <a:effectLst/>
            </p:spPr>
          </p:pic>
        </p:grpSp>
      </p:grpSp>
      <p:grpSp>
        <p:nvGrpSpPr>
          <p:cNvPr id="8" name="Groupe 72"/>
          <p:cNvGrpSpPr/>
          <p:nvPr/>
        </p:nvGrpSpPr>
        <p:grpSpPr>
          <a:xfrm>
            <a:off x="970834" y="4077072"/>
            <a:ext cx="1368918" cy="1231354"/>
            <a:chOff x="970834" y="3789040"/>
            <a:chExt cx="1368918" cy="1231354"/>
          </a:xfrm>
        </p:grpSpPr>
        <p:cxnSp>
          <p:nvCxnSpPr>
            <p:cNvPr id="74" name="Connecteur droit 73"/>
            <p:cNvCxnSpPr/>
            <p:nvPr/>
          </p:nvCxnSpPr>
          <p:spPr>
            <a:xfrm flipV="1">
              <a:off x="1187624" y="3789040"/>
              <a:ext cx="1152128" cy="1152128"/>
            </a:xfrm>
            <a:prstGeom prst="line">
              <a:avLst/>
            </a:prstGeom>
          </p:spPr>
          <p:style>
            <a:lnRef idx="1">
              <a:schemeClr val="accent1"/>
            </a:lnRef>
            <a:fillRef idx="0">
              <a:schemeClr val="accent1"/>
            </a:fillRef>
            <a:effectRef idx="0">
              <a:schemeClr val="accent1"/>
            </a:effectRef>
            <a:fontRef idx="minor">
              <a:schemeClr val="tx1"/>
            </a:fontRef>
          </p:style>
        </p:cxnSp>
        <p:pic>
          <p:nvPicPr>
            <p:cNvPr id="75" name="Picture 6"/>
            <p:cNvPicPr>
              <a:picLocks noChangeAspect="1" noChangeArrowheads="1"/>
            </p:cNvPicPr>
            <p:nvPr/>
          </p:nvPicPr>
          <p:blipFill>
            <a:blip r:embed="rId5" cstate="print"/>
            <a:srcRect/>
            <a:stretch>
              <a:fillRect/>
            </a:stretch>
          </p:blipFill>
          <p:spPr bwMode="auto">
            <a:xfrm>
              <a:off x="970834" y="4155430"/>
              <a:ext cx="280709" cy="864964"/>
            </a:xfrm>
            <a:prstGeom prst="rect">
              <a:avLst/>
            </a:prstGeom>
            <a:noFill/>
            <a:ln w="9525">
              <a:noFill/>
              <a:miter lim="800000"/>
              <a:headEnd/>
              <a:tailEnd/>
            </a:ln>
            <a:effectLst/>
          </p:spPr>
        </p:pic>
        <p:sp>
          <p:nvSpPr>
            <p:cNvPr id="76" name="ZoneTexte 75"/>
            <p:cNvSpPr txBox="1"/>
            <p:nvPr/>
          </p:nvSpPr>
          <p:spPr>
            <a:xfrm>
              <a:off x="1115616" y="4509120"/>
              <a:ext cx="822661" cy="246221"/>
            </a:xfrm>
            <a:prstGeom prst="rect">
              <a:avLst/>
            </a:prstGeom>
            <a:solidFill>
              <a:schemeClr val="bg1"/>
            </a:solidFill>
          </p:spPr>
          <p:txBody>
            <a:bodyPr wrap="none" rtlCol="0">
              <a:spAutoFit/>
            </a:bodyPr>
            <a:lstStyle/>
            <a:p>
              <a:r>
                <a:rPr lang="fr-FR" sz="1000" dirty="0" smtClean="0"/>
                <a:t>Microphone</a:t>
              </a:r>
              <a:endParaRPr lang="fr-FR" sz="1000" dirty="0"/>
            </a:p>
          </p:txBody>
        </p:sp>
      </p:grpSp>
      <p:grpSp>
        <p:nvGrpSpPr>
          <p:cNvPr id="9" name="Groupe 76"/>
          <p:cNvGrpSpPr/>
          <p:nvPr/>
        </p:nvGrpSpPr>
        <p:grpSpPr>
          <a:xfrm>
            <a:off x="1547664" y="4077072"/>
            <a:ext cx="1275020" cy="2484288"/>
            <a:chOff x="1547664" y="3789040"/>
            <a:chExt cx="1275020" cy="2484288"/>
          </a:xfrm>
        </p:grpSpPr>
        <p:cxnSp>
          <p:nvCxnSpPr>
            <p:cNvPr id="78" name="Connecteur droit 77"/>
            <p:cNvCxnSpPr/>
            <p:nvPr/>
          </p:nvCxnSpPr>
          <p:spPr>
            <a:xfrm flipH="1">
              <a:off x="2051720" y="3789040"/>
              <a:ext cx="648072" cy="1800200"/>
            </a:xfrm>
            <a:prstGeom prst="line">
              <a:avLst/>
            </a:prstGeom>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1835696" y="5157192"/>
              <a:ext cx="955711" cy="246221"/>
            </a:xfrm>
            <a:prstGeom prst="rect">
              <a:avLst/>
            </a:prstGeom>
            <a:solidFill>
              <a:schemeClr val="bg1"/>
            </a:solidFill>
          </p:spPr>
          <p:txBody>
            <a:bodyPr wrap="none" rtlCol="0">
              <a:spAutoFit/>
            </a:bodyPr>
            <a:lstStyle/>
            <a:p>
              <a:r>
                <a:rPr lang="fr-FR" sz="1000" dirty="0" smtClean="0"/>
                <a:t>Image et vidéo</a:t>
              </a:r>
              <a:endParaRPr lang="fr-FR" sz="1000" dirty="0"/>
            </a:p>
          </p:txBody>
        </p:sp>
        <p:grpSp>
          <p:nvGrpSpPr>
            <p:cNvPr id="10" name="Groupe 35"/>
            <p:cNvGrpSpPr/>
            <p:nvPr/>
          </p:nvGrpSpPr>
          <p:grpSpPr>
            <a:xfrm>
              <a:off x="1547664" y="5373216"/>
              <a:ext cx="1275020" cy="900112"/>
              <a:chOff x="1187624" y="5373216"/>
              <a:chExt cx="1275020" cy="900112"/>
            </a:xfrm>
          </p:grpSpPr>
          <p:pic>
            <p:nvPicPr>
              <p:cNvPr id="81" name="Picture 3"/>
              <p:cNvPicPr>
                <a:picLocks noChangeAspect="1" noChangeArrowheads="1"/>
              </p:cNvPicPr>
              <p:nvPr/>
            </p:nvPicPr>
            <p:blipFill>
              <a:blip r:embed="rId6" cstate="print"/>
              <a:srcRect/>
              <a:stretch>
                <a:fillRect/>
              </a:stretch>
            </p:blipFill>
            <p:spPr bwMode="auto">
              <a:xfrm>
                <a:off x="1403648" y="5661248"/>
                <a:ext cx="1058996" cy="612080"/>
              </a:xfrm>
              <a:prstGeom prst="rect">
                <a:avLst/>
              </a:prstGeom>
              <a:noFill/>
              <a:ln w="9525">
                <a:noFill/>
                <a:miter lim="800000"/>
                <a:headEnd/>
                <a:tailEnd/>
              </a:ln>
              <a:effectLst/>
            </p:spPr>
          </p:pic>
          <p:pic>
            <p:nvPicPr>
              <p:cNvPr id="82" name="Picture 7"/>
              <p:cNvPicPr>
                <a:picLocks noChangeAspect="1" noChangeArrowheads="1"/>
              </p:cNvPicPr>
              <p:nvPr/>
            </p:nvPicPr>
            <p:blipFill>
              <a:blip r:embed="rId7" cstate="print"/>
              <a:srcRect/>
              <a:stretch>
                <a:fillRect/>
              </a:stretch>
            </p:blipFill>
            <p:spPr bwMode="auto">
              <a:xfrm>
                <a:off x="1187624" y="5373216"/>
                <a:ext cx="414766" cy="648072"/>
              </a:xfrm>
              <a:prstGeom prst="rect">
                <a:avLst/>
              </a:prstGeom>
              <a:noFill/>
              <a:ln w="9525">
                <a:noFill/>
                <a:miter lim="800000"/>
                <a:headEnd/>
                <a:tailEnd/>
              </a:ln>
              <a:effectLst/>
            </p:spPr>
          </p:pic>
        </p:grpSp>
      </p:grpSp>
      <p:grpSp>
        <p:nvGrpSpPr>
          <p:cNvPr id="11" name="Groupe 82"/>
          <p:cNvGrpSpPr/>
          <p:nvPr/>
        </p:nvGrpSpPr>
        <p:grpSpPr>
          <a:xfrm>
            <a:off x="2020069" y="3339852"/>
            <a:ext cx="1039374" cy="792088"/>
            <a:chOff x="3851920" y="1268760"/>
            <a:chExt cx="1039374" cy="792088"/>
          </a:xfrm>
        </p:grpSpPr>
        <p:pic>
          <p:nvPicPr>
            <p:cNvPr id="84" name="Picture 4"/>
            <p:cNvPicPr>
              <a:picLocks noChangeAspect="1" noChangeArrowheads="1"/>
            </p:cNvPicPr>
            <p:nvPr/>
          </p:nvPicPr>
          <p:blipFill>
            <a:blip r:embed="rId8" cstate="print"/>
            <a:srcRect/>
            <a:stretch>
              <a:fillRect/>
            </a:stretch>
          </p:blipFill>
          <p:spPr bwMode="auto">
            <a:xfrm>
              <a:off x="3851920" y="1268760"/>
              <a:ext cx="1039374" cy="792088"/>
            </a:xfrm>
            <a:prstGeom prst="rect">
              <a:avLst/>
            </a:prstGeom>
            <a:noFill/>
            <a:ln w="9525">
              <a:noFill/>
              <a:miter lim="800000"/>
              <a:headEnd/>
              <a:tailEnd/>
            </a:ln>
            <a:effectLst/>
          </p:spPr>
        </p:pic>
        <p:pic>
          <p:nvPicPr>
            <p:cNvPr id="85" name="Picture 7"/>
            <p:cNvPicPr>
              <a:picLocks noChangeAspect="1" noChangeArrowheads="1"/>
            </p:cNvPicPr>
            <p:nvPr/>
          </p:nvPicPr>
          <p:blipFill>
            <a:blip r:embed="rId9" cstate="print"/>
            <a:srcRect/>
            <a:stretch>
              <a:fillRect/>
            </a:stretch>
          </p:blipFill>
          <p:spPr bwMode="auto">
            <a:xfrm>
              <a:off x="3950225" y="1327308"/>
              <a:ext cx="823714" cy="450170"/>
            </a:xfrm>
            <a:prstGeom prst="rect">
              <a:avLst/>
            </a:prstGeom>
            <a:noFill/>
            <a:ln w="9525">
              <a:noFill/>
              <a:miter lim="800000"/>
              <a:headEnd/>
              <a:tailEnd/>
            </a:ln>
            <a:effectLst/>
          </p:spPr>
        </p:pic>
      </p:grpSp>
      <p:sp>
        <p:nvSpPr>
          <p:cNvPr id="38" name="Rectangle 37"/>
          <p:cNvSpPr/>
          <p:nvPr/>
        </p:nvSpPr>
        <p:spPr>
          <a:xfrm>
            <a:off x="3563888" y="2132856"/>
            <a:ext cx="5400000" cy="3416320"/>
          </a:xfrm>
          <a:prstGeom prst="rect">
            <a:avLst/>
          </a:prstGeom>
        </p:spPr>
        <p:txBody>
          <a:bodyPr wrap="square">
            <a:spAutoFit/>
          </a:bodyPr>
          <a:lstStyle/>
          <a:p>
            <a:pPr algn="just">
              <a:lnSpc>
                <a:spcPct val="200000"/>
              </a:lnSpc>
            </a:pPr>
            <a:r>
              <a:rPr lang="fr-FR" b="1" u="sng" dirty="0" smtClean="0"/>
              <a:t>OBS Studio </a:t>
            </a:r>
            <a:r>
              <a:rPr lang="fr-FR" dirty="0" smtClean="0"/>
              <a:t>encode les signaux venant de différents périphériques ou logiciels installés sur le pc (webcam, applications, images, caméra, ….) avant de les envoyer </a:t>
            </a:r>
            <a:r>
              <a:rPr lang="fr-FR" b="1" u="sng" dirty="0" smtClean="0"/>
              <a:t>en  streaming </a:t>
            </a:r>
            <a:r>
              <a:rPr lang="fr-FR" dirty="0" smtClean="0"/>
              <a:t>vers des plateformes comme </a:t>
            </a:r>
            <a:r>
              <a:rPr lang="fr-FR" dirty="0" err="1" smtClean="0"/>
              <a:t>Twitch</a:t>
            </a:r>
            <a:r>
              <a:rPr lang="fr-FR" dirty="0" smtClean="0"/>
              <a:t>, </a:t>
            </a:r>
            <a:r>
              <a:rPr lang="fr-FR" dirty="0" err="1" smtClean="0"/>
              <a:t>YouTube</a:t>
            </a:r>
            <a:r>
              <a:rPr lang="fr-FR" dirty="0" smtClean="0"/>
              <a:t> ou encore </a:t>
            </a:r>
            <a:r>
              <a:rPr lang="fr-FR" dirty="0" err="1" smtClean="0"/>
              <a:t>Facebook</a:t>
            </a:r>
            <a:r>
              <a:rPr lang="fr-FR" dirty="0" smtClean="0"/>
              <a:t>, qui les diffuseront ensuite vers des terminaux de lecture.</a:t>
            </a:r>
          </a:p>
        </p:txBody>
      </p:sp>
      <p:cxnSp>
        <p:nvCxnSpPr>
          <p:cNvPr id="40" name="Connecteur droit 39"/>
          <p:cNvCxnSpPr/>
          <p:nvPr/>
        </p:nvCxnSpPr>
        <p:spPr>
          <a:xfrm>
            <a:off x="3347864" y="2348880"/>
            <a:ext cx="0" cy="3024336"/>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2771800" y="188640"/>
            <a:ext cx="3312368" cy="369332"/>
          </a:xfrm>
          <a:prstGeom prst="rect">
            <a:avLst/>
          </a:prstGeom>
          <a:noFill/>
        </p:spPr>
        <p:txBody>
          <a:bodyPr wrap="square" rtlCol="0">
            <a:spAutoFit/>
          </a:bodyPr>
          <a:lstStyle/>
          <a:p>
            <a:endParaRPr lang="fr-FR" dirty="0"/>
          </a:p>
        </p:txBody>
      </p:sp>
      <p:sp>
        <p:nvSpPr>
          <p:cNvPr id="51" name="ZoneTexte 50"/>
          <p:cNvSpPr txBox="1"/>
          <p:nvPr/>
        </p:nvSpPr>
        <p:spPr>
          <a:xfrm>
            <a:off x="2339752" y="404664"/>
            <a:ext cx="4464496" cy="369332"/>
          </a:xfrm>
          <a:prstGeom prst="rect">
            <a:avLst/>
          </a:prstGeom>
          <a:noFill/>
          <a:ln>
            <a:solidFill>
              <a:schemeClr val="tx1"/>
            </a:solidFill>
          </a:ln>
        </p:spPr>
        <p:txBody>
          <a:bodyPr wrap="square" rtlCol="0">
            <a:spAutoFit/>
          </a:bodyPr>
          <a:lstStyle/>
          <a:p>
            <a:r>
              <a:rPr lang="fr-FR" cap="all" dirty="0" smtClean="0"/>
              <a:t>Qu’est ce que le logiciel  </a:t>
            </a:r>
            <a:r>
              <a:rPr lang="fr-FR" b="1" cap="all" dirty="0" err="1" smtClean="0"/>
              <a:t>obs</a:t>
            </a:r>
            <a:r>
              <a:rPr lang="fr-FR" b="1" cap="all" dirty="0" smtClean="0"/>
              <a:t> studio </a:t>
            </a:r>
            <a:r>
              <a:rPr lang="fr-FR" cap="all" dirty="0" smtClean="0"/>
              <a:t>?</a:t>
            </a:r>
            <a:endParaRPr lang="fr-FR" cap="all" dirty="0"/>
          </a:p>
        </p:txBody>
      </p:sp>
      <p:grpSp>
        <p:nvGrpSpPr>
          <p:cNvPr id="42" name="Groupe 41"/>
          <p:cNvGrpSpPr/>
          <p:nvPr/>
        </p:nvGrpSpPr>
        <p:grpSpPr>
          <a:xfrm>
            <a:off x="323528" y="3072289"/>
            <a:ext cx="1810072" cy="1231582"/>
            <a:chOff x="323528" y="3072289"/>
            <a:chExt cx="1810072" cy="1231582"/>
          </a:xfrm>
        </p:grpSpPr>
        <p:grpSp>
          <p:nvGrpSpPr>
            <p:cNvPr id="3" name="Groupe 56"/>
            <p:cNvGrpSpPr/>
            <p:nvPr/>
          </p:nvGrpSpPr>
          <p:grpSpPr>
            <a:xfrm>
              <a:off x="323528" y="3072289"/>
              <a:ext cx="1810072" cy="1018351"/>
              <a:chOff x="323528" y="2784257"/>
              <a:chExt cx="1810072" cy="1018351"/>
            </a:xfrm>
          </p:grpSpPr>
          <p:grpSp>
            <p:nvGrpSpPr>
              <p:cNvPr id="4" name="Groupe 23"/>
              <p:cNvGrpSpPr/>
              <p:nvPr/>
            </p:nvGrpSpPr>
            <p:grpSpPr>
              <a:xfrm>
                <a:off x="323528" y="2784257"/>
                <a:ext cx="1289271" cy="1018351"/>
                <a:chOff x="323527" y="2492896"/>
                <a:chExt cx="1289271" cy="1018351"/>
              </a:xfrm>
            </p:grpSpPr>
            <p:pic>
              <p:nvPicPr>
                <p:cNvPr id="60" name="Picture 9"/>
                <p:cNvPicPr>
                  <a:picLocks noChangeAspect="1" noChangeArrowheads="1"/>
                </p:cNvPicPr>
                <p:nvPr/>
              </p:nvPicPr>
              <p:blipFill>
                <a:blip r:embed="rId10" cstate="print"/>
                <a:srcRect/>
                <a:stretch>
                  <a:fillRect/>
                </a:stretch>
              </p:blipFill>
              <p:spPr bwMode="auto">
                <a:xfrm>
                  <a:off x="323527" y="2492896"/>
                  <a:ext cx="1289271" cy="828000"/>
                </a:xfrm>
                <a:prstGeom prst="rect">
                  <a:avLst/>
                </a:prstGeom>
                <a:noFill/>
                <a:ln w="9525">
                  <a:noFill/>
                  <a:miter lim="800000"/>
                  <a:headEnd/>
                  <a:tailEnd/>
                </a:ln>
                <a:effectLst/>
              </p:spPr>
            </p:pic>
            <p:pic>
              <p:nvPicPr>
                <p:cNvPr id="61" name="Picture 14"/>
                <p:cNvPicPr>
                  <a:picLocks noChangeAspect="1" noChangeArrowheads="1"/>
                </p:cNvPicPr>
                <p:nvPr/>
              </p:nvPicPr>
              <p:blipFill>
                <a:blip r:embed="rId11" cstate="print"/>
                <a:srcRect/>
                <a:stretch>
                  <a:fillRect/>
                </a:stretch>
              </p:blipFill>
              <p:spPr bwMode="auto">
                <a:xfrm flipV="1">
                  <a:off x="323527" y="3212975"/>
                  <a:ext cx="1278000" cy="298272"/>
                </a:xfrm>
                <a:prstGeom prst="rect">
                  <a:avLst/>
                </a:prstGeom>
                <a:noFill/>
                <a:ln w="9525">
                  <a:noFill/>
                  <a:miter lim="800000"/>
                  <a:headEnd/>
                  <a:tailEnd/>
                </a:ln>
                <a:effectLst/>
              </p:spPr>
            </p:pic>
          </p:grpSp>
          <p:cxnSp>
            <p:nvCxnSpPr>
              <p:cNvPr id="59" name="Connecteur droit 58"/>
              <p:cNvCxnSpPr/>
              <p:nvPr/>
            </p:nvCxnSpPr>
            <p:spPr>
              <a:xfrm>
                <a:off x="1600200" y="3371851"/>
                <a:ext cx="533400" cy="16767"/>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 name="ZoneTexte 40"/>
            <p:cNvSpPr txBox="1"/>
            <p:nvPr/>
          </p:nvSpPr>
          <p:spPr>
            <a:xfrm>
              <a:off x="452636" y="4057650"/>
              <a:ext cx="822661" cy="246221"/>
            </a:xfrm>
            <a:prstGeom prst="rect">
              <a:avLst/>
            </a:prstGeom>
            <a:solidFill>
              <a:schemeClr val="bg1"/>
            </a:solidFill>
          </p:spPr>
          <p:txBody>
            <a:bodyPr wrap="none" rtlCol="0">
              <a:spAutoFit/>
            </a:bodyPr>
            <a:lstStyle/>
            <a:p>
              <a:r>
                <a:rPr lang="fr-FR" sz="1000" dirty="0" smtClean="0"/>
                <a:t>Applications</a:t>
              </a:r>
              <a:endParaRPr lang="fr-FR" sz="1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20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30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000"/>
                                        <p:tgtEl>
                                          <p:spTgt spid="44"/>
                                        </p:tgtEl>
                                      </p:cBhvr>
                                    </p:animEffect>
                                    <p:set>
                                      <p:cBhvr>
                                        <p:cTn id="18" dur="1" fill="hold">
                                          <p:stCondLst>
                                            <p:cond delay="1999"/>
                                          </p:stCondLst>
                                        </p:cTn>
                                        <p:tgtEl>
                                          <p:spTgt spid="4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20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2000" fill="hold"/>
                                        <p:tgtEl>
                                          <p:spTgt spid="5"/>
                                        </p:tgtEl>
                                        <p:attrNameLst>
                                          <p:attrName>ppt_x</p:attrName>
                                        </p:attrNameLst>
                                      </p:cBhvr>
                                      <p:tavLst>
                                        <p:tav tm="0">
                                          <p:val>
                                            <p:strVal val="#ppt_x"/>
                                          </p:val>
                                        </p:tav>
                                        <p:tav tm="100000">
                                          <p:val>
                                            <p:strVal val="#ppt_x"/>
                                          </p:val>
                                        </p:tav>
                                      </p:tavLst>
                                    </p:anim>
                                    <p:anim calcmode="lin" valueType="num">
                                      <p:cBhvr additive="base">
                                        <p:cTn id="27" dur="2000" fill="hold"/>
                                        <p:tgtEl>
                                          <p:spTgt spid="5"/>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000" fill="hold"/>
                                        <p:tgtEl>
                                          <p:spTgt spid="6"/>
                                        </p:tgtEl>
                                        <p:attrNameLst>
                                          <p:attrName>ppt_x</p:attrName>
                                        </p:attrNameLst>
                                      </p:cBhvr>
                                      <p:tavLst>
                                        <p:tav tm="0">
                                          <p:val>
                                            <p:strVal val="#ppt_x"/>
                                          </p:val>
                                        </p:tav>
                                        <p:tav tm="100000">
                                          <p:val>
                                            <p:strVal val="#ppt_x"/>
                                          </p:val>
                                        </p:tav>
                                      </p:tavLst>
                                    </p:anim>
                                    <p:anim calcmode="lin" valueType="num">
                                      <p:cBhvr additive="base">
                                        <p:cTn id="32" dur="200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4"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2000" fill="hold"/>
                                        <p:tgtEl>
                                          <p:spTgt spid="42"/>
                                        </p:tgtEl>
                                        <p:attrNameLst>
                                          <p:attrName>ppt_x</p:attrName>
                                        </p:attrNameLst>
                                      </p:cBhvr>
                                      <p:tavLst>
                                        <p:tav tm="0">
                                          <p:val>
                                            <p:strVal val="#ppt_x"/>
                                          </p:val>
                                        </p:tav>
                                        <p:tav tm="100000">
                                          <p:val>
                                            <p:strVal val="#ppt_x"/>
                                          </p:val>
                                        </p:tav>
                                      </p:tavLst>
                                    </p:anim>
                                    <p:anim calcmode="lin" valueType="num">
                                      <p:cBhvr additive="base">
                                        <p:cTn id="37" dur="20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6000"/>
                            </p:stCondLst>
                            <p:childTnLst>
                              <p:par>
                                <p:cTn id="39" presetID="2" presetClass="entr" presetSubtype="4"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2000" fill="hold"/>
                                        <p:tgtEl>
                                          <p:spTgt spid="8"/>
                                        </p:tgtEl>
                                        <p:attrNameLst>
                                          <p:attrName>ppt_x</p:attrName>
                                        </p:attrNameLst>
                                      </p:cBhvr>
                                      <p:tavLst>
                                        <p:tav tm="0">
                                          <p:val>
                                            <p:strVal val="#ppt_x"/>
                                          </p:val>
                                        </p:tav>
                                        <p:tav tm="100000">
                                          <p:val>
                                            <p:strVal val="#ppt_x"/>
                                          </p:val>
                                        </p:tav>
                                      </p:tavLst>
                                    </p:anim>
                                    <p:anim calcmode="lin" valueType="num">
                                      <p:cBhvr additive="base">
                                        <p:cTn id="42" dur="20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8000"/>
                            </p:stCondLst>
                            <p:childTnLst>
                              <p:par>
                                <p:cTn id="44" presetID="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2000" fill="hold"/>
                                        <p:tgtEl>
                                          <p:spTgt spid="9"/>
                                        </p:tgtEl>
                                        <p:attrNameLst>
                                          <p:attrName>ppt_x</p:attrName>
                                        </p:attrNameLst>
                                      </p:cBhvr>
                                      <p:tavLst>
                                        <p:tav tm="0">
                                          <p:val>
                                            <p:strVal val="#ppt_x"/>
                                          </p:val>
                                        </p:tav>
                                        <p:tav tm="100000">
                                          <p:val>
                                            <p:strVal val="#ppt_x"/>
                                          </p:val>
                                        </p:tav>
                                      </p:tavLst>
                                    </p:anim>
                                    <p:anim calcmode="lin" valueType="num">
                                      <p:cBhvr additive="base">
                                        <p:cTn id="47"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3284984"/>
            <a:ext cx="7920000" cy="1676741"/>
          </a:xfrm>
          <a:prstGeom prst="rect">
            <a:avLst/>
          </a:prstGeom>
        </p:spPr>
        <p:txBody>
          <a:bodyPr wrap="square">
            <a:spAutoFit/>
          </a:bodyPr>
          <a:lstStyle/>
          <a:p>
            <a:pPr algn="just" fontAlgn="base">
              <a:lnSpc>
                <a:spcPct val="200000"/>
              </a:lnSpc>
            </a:pPr>
            <a:r>
              <a:rPr lang="fr-FR" dirty="0" smtClean="0"/>
              <a:t>Le </a:t>
            </a:r>
            <a:r>
              <a:rPr lang="fr-FR" b="1" dirty="0" smtClean="0"/>
              <a:t>streaming</a:t>
            </a:r>
            <a:r>
              <a:rPr lang="fr-FR" dirty="0" smtClean="0"/>
              <a:t> permet de commencer la lecture d’une vidéo alors que le reste des données de la vidéo est encore en cours d’envoi vers le terminal de lecture. </a:t>
            </a:r>
          </a:p>
          <a:p>
            <a:pPr algn="just" fontAlgn="base">
              <a:lnSpc>
                <a:spcPct val="200000"/>
              </a:lnSpc>
            </a:pPr>
            <a:r>
              <a:rPr lang="fr-FR" dirty="0" smtClean="0"/>
              <a:t>Ce processus évite de télécharger le fichier vidéo pour le lire.</a:t>
            </a:r>
          </a:p>
        </p:txBody>
      </p:sp>
      <p:sp>
        <p:nvSpPr>
          <p:cNvPr id="3" name="Rectangle 2"/>
          <p:cNvSpPr/>
          <p:nvPr/>
        </p:nvSpPr>
        <p:spPr>
          <a:xfrm>
            <a:off x="755576" y="1484784"/>
            <a:ext cx="7920000" cy="1754326"/>
          </a:xfrm>
          <a:prstGeom prst="rect">
            <a:avLst/>
          </a:prstGeom>
        </p:spPr>
        <p:txBody>
          <a:bodyPr>
            <a:spAutoFit/>
          </a:bodyPr>
          <a:lstStyle/>
          <a:p>
            <a:pPr algn="just" fontAlgn="base">
              <a:lnSpc>
                <a:spcPct val="200000"/>
              </a:lnSpc>
            </a:pPr>
            <a:r>
              <a:rPr lang="fr-FR" dirty="0" smtClean="0"/>
              <a:t>Le </a:t>
            </a:r>
            <a:r>
              <a:rPr lang="fr-FR" b="1" dirty="0" smtClean="0"/>
              <a:t>streaming</a:t>
            </a:r>
            <a:r>
              <a:rPr lang="fr-FR" dirty="0" smtClean="0"/>
              <a:t> est un procédé qui permet d’envoyer des données (vidéo ou son), en flux continu, entre un serveur distant et un terminal de lecture comme un téléviseur, un ordinateur, une tablette, un Smartphone, ….</a:t>
            </a:r>
          </a:p>
        </p:txBody>
      </p:sp>
      <p:sp>
        <p:nvSpPr>
          <p:cNvPr id="4" name="Rectangle 3"/>
          <p:cNvSpPr/>
          <p:nvPr/>
        </p:nvSpPr>
        <p:spPr>
          <a:xfrm>
            <a:off x="2766987" y="556053"/>
            <a:ext cx="3266343" cy="553998"/>
          </a:xfrm>
          <a:prstGeom prst="rect">
            <a:avLst/>
          </a:prstGeom>
          <a:ln>
            <a:solidFill>
              <a:schemeClr val="tx1"/>
            </a:solidFill>
          </a:ln>
        </p:spPr>
        <p:txBody>
          <a:bodyPr wrap="none" tIns="0" bIns="0" anchor="ctr" anchorCtr="0">
            <a:spAutoFit/>
          </a:bodyPr>
          <a:lstStyle/>
          <a:p>
            <a:pPr>
              <a:lnSpc>
                <a:spcPct val="200000"/>
              </a:lnSpc>
            </a:pPr>
            <a:r>
              <a:rPr lang="fr-FR" cap="all" dirty="0" smtClean="0"/>
              <a:t>Qu’est ce que </a:t>
            </a:r>
            <a:r>
              <a:rPr lang="fr-FR" b="1" cap="all" dirty="0" smtClean="0"/>
              <a:t>le streaming </a:t>
            </a:r>
            <a:r>
              <a:rPr lang="fr-FR" cap="all"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8"/>
          <p:cNvGrpSpPr/>
          <p:nvPr/>
        </p:nvGrpSpPr>
        <p:grpSpPr>
          <a:xfrm>
            <a:off x="395536" y="3429000"/>
            <a:ext cx="2646295" cy="648000"/>
            <a:chOff x="2843807" y="4437112"/>
            <a:chExt cx="2808313" cy="483663"/>
          </a:xfrm>
        </p:grpSpPr>
        <p:pic>
          <p:nvPicPr>
            <p:cNvPr id="26" name="Picture 15"/>
            <p:cNvPicPr>
              <a:picLocks noChangeAspect="1" noChangeArrowheads="1"/>
            </p:cNvPicPr>
            <p:nvPr/>
          </p:nvPicPr>
          <p:blipFill>
            <a:blip r:embed="rId2" cstate="print"/>
            <a:srcRect/>
            <a:stretch>
              <a:fillRect/>
            </a:stretch>
          </p:blipFill>
          <p:spPr bwMode="auto">
            <a:xfrm>
              <a:off x="2843807" y="4437112"/>
              <a:ext cx="936104" cy="483663"/>
            </a:xfrm>
            <a:prstGeom prst="rect">
              <a:avLst/>
            </a:prstGeom>
            <a:noFill/>
            <a:ln w="9525">
              <a:noFill/>
              <a:miter lim="800000"/>
              <a:headEnd/>
              <a:tailEnd/>
            </a:ln>
            <a:effectLst/>
          </p:spPr>
        </p:pic>
        <p:pic>
          <p:nvPicPr>
            <p:cNvPr id="27" name="Picture 15"/>
            <p:cNvPicPr>
              <a:picLocks noChangeAspect="1" noChangeArrowheads="1"/>
            </p:cNvPicPr>
            <p:nvPr/>
          </p:nvPicPr>
          <p:blipFill>
            <a:blip r:embed="rId2" cstate="print"/>
            <a:srcRect/>
            <a:stretch>
              <a:fillRect/>
            </a:stretch>
          </p:blipFill>
          <p:spPr bwMode="auto">
            <a:xfrm>
              <a:off x="3779912" y="4437112"/>
              <a:ext cx="936104" cy="483663"/>
            </a:xfrm>
            <a:prstGeom prst="rect">
              <a:avLst/>
            </a:prstGeom>
            <a:noFill/>
            <a:ln w="9525">
              <a:noFill/>
              <a:miter lim="800000"/>
              <a:headEnd/>
              <a:tailEnd/>
            </a:ln>
            <a:effectLst/>
          </p:spPr>
        </p:pic>
        <p:pic>
          <p:nvPicPr>
            <p:cNvPr id="28" name="Picture 15"/>
            <p:cNvPicPr>
              <a:picLocks noChangeAspect="1" noChangeArrowheads="1"/>
            </p:cNvPicPr>
            <p:nvPr/>
          </p:nvPicPr>
          <p:blipFill>
            <a:blip r:embed="rId2" cstate="print"/>
            <a:srcRect/>
            <a:stretch>
              <a:fillRect/>
            </a:stretch>
          </p:blipFill>
          <p:spPr bwMode="auto">
            <a:xfrm>
              <a:off x="4716016" y="4437112"/>
              <a:ext cx="936104" cy="483663"/>
            </a:xfrm>
            <a:prstGeom prst="rect">
              <a:avLst/>
            </a:prstGeom>
            <a:noFill/>
            <a:ln w="9525">
              <a:noFill/>
              <a:miter lim="800000"/>
              <a:headEnd/>
              <a:tailEnd/>
            </a:ln>
            <a:effectLst/>
          </p:spPr>
        </p:pic>
      </p:grpSp>
      <p:cxnSp>
        <p:nvCxnSpPr>
          <p:cNvPr id="15" name="Connecteur droit 14"/>
          <p:cNvCxnSpPr/>
          <p:nvPr/>
        </p:nvCxnSpPr>
        <p:spPr>
          <a:xfrm>
            <a:off x="3059832"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601216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8964488"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07504" y="0"/>
            <a:ext cx="0" cy="685800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e 18"/>
          <p:cNvGrpSpPr/>
          <p:nvPr/>
        </p:nvGrpSpPr>
        <p:grpSpPr>
          <a:xfrm>
            <a:off x="3923928" y="3266241"/>
            <a:ext cx="1224136" cy="792088"/>
            <a:chOff x="3635896" y="2852936"/>
            <a:chExt cx="1224136" cy="792088"/>
          </a:xfrm>
          <a:solidFill>
            <a:schemeClr val="bg1"/>
          </a:solidFill>
        </p:grpSpPr>
        <p:sp>
          <p:nvSpPr>
            <p:cNvPr id="12" name="Rectangle 11"/>
            <p:cNvSpPr/>
            <p:nvPr/>
          </p:nvSpPr>
          <p:spPr>
            <a:xfrm>
              <a:off x="3635896" y="2852936"/>
              <a:ext cx="1224136" cy="79208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4" name="Picture 10"/>
            <p:cNvPicPr>
              <a:picLocks noChangeAspect="1" noChangeArrowheads="1"/>
            </p:cNvPicPr>
            <p:nvPr/>
          </p:nvPicPr>
          <p:blipFill>
            <a:blip r:embed="rId3" cstate="print"/>
            <a:srcRect/>
            <a:stretch>
              <a:fillRect/>
            </a:stretch>
          </p:blipFill>
          <p:spPr bwMode="auto">
            <a:xfrm>
              <a:off x="3851920" y="2996952"/>
              <a:ext cx="792088" cy="555739"/>
            </a:xfrm>
            <a:prstGeom prst="rect">
              <a:avLst/>
            </a:prstGeom>
            <a:grpFill/>
            <a:ln w="9525">
              <a:noFill/>
              <a:miter lim="800000"/>
              <a:headEnd/>
              <a:tailEnd/>
            </a:ln>
            <a:effectLst/>
          </p:spPr>
        </p:pic>
      </p:grpSp>
      <p:sp>
        <p:nvSpPr>
          <p:cNvPr id="30" name="ZoneTexte 29"/>
          <p:cNvSpPr txBox="1"/>
          <p:nvPr/>
        </p:nvSpPr>
        <p:spPr>
          <a:xfrm>
            <a:off x="107504" y="3356992"/>
            <a:ext cx="2952328" cy="720000"/>
          </a:xfrm>
          <a:prstGeom prst="rect">
            <a:avLst/>
          </a:prstGeom>
          <a:solidFill>
            <a:schemeClr val="bg1"/>
          </a:solidFill>
          <a:ln>
            <a:noFill/>
          </a:ln>
        </p:spPr>
        <p:txBody>
          <a:bodyPr wrap="square" rtlCol="0">
            <a:spAutoFit/>
          </a:bodyPr>
          <a:lstStyle/>
          <a:p>
            <a:pPr algn="ctr"/>
            <a:endParaRPr lang="fr-FR" dirty="0" smtClean="0"/>
          </a:p>
        </p:txBody>
      </p:sp>
      <p:grpSp>
        <p:nvGrpSpPr>
          <p:cNvPr id="6" name="Groupe 57"/>
          <p:cNvGrpSpPr/>
          <p:nvPr/>
        </p:nvGrpSpPr>
        <p:grpSpPr>
          <a:xfrm>
            <a:off x="323528" y="3072289"/>
            <a:ext cx="1724347" cy="1018351"/>
            <a:chOff x="323528" y="2784257"/>
            <a:chExt cx="1724347" cy="1018351"/>
          </a:xfrm>
        </p:grpSpPr>
        <p:grpSp>
          <p:nvGrpSpPr>
            <p:cNvPr id="10" name="Groupe 23"/>
            <p:cNvGrpSpPr/>
            <p:nvPr/>
          </p:nvGrpSpPr>
          <p:grpSpPr>
            <a:xfrm>
              <a:off x="323528" y="2784257"/>
              <a:ext cx="1289271" cy="1018351"/>
              <a:chOff x="323527" y="2492896"/>
              <a:chExt cx="1289271" cy="1018351"/>
            </a:xfrm>
          </p:grpSpPr>
          <p:pic>
            <p:nvPicPr>
              <p:cNvPr id="1033" name="Picture 9"/>
              <p:cNvPicPr>
                <a:picLocks noChangeAspect="1" noChangeArrowheads="1"/>
              </p:cNvPicPr>
              <p:nvPr/>
            </p:nvPicPr>
            <p:blipFill>
              <a:blip r:embed="rId4" cstate="print"/>
              <a:srcRect/>
              <a:stretch>
                <a:fillRect/>
              </a:stretch>
            </p:blipFill>
            <p:spPr bwMode="auto">
              <a:xfrm>
                <a:off x="323527" y="2492896"/>
                <a:ext cx="1289271" cy="828000"/>
              </a:xfrm>
              <a:prstGeom prst="rect">
                <a:avLst/>
              </a:prstGeom>
              <a:noFill/>
              <a:ln w="9525">
                <a:noFill/>
                <a:miter lim="800000"/>
                <a:headEnd/>
                <a:tailEnd/>
              </a:ln>
              <a:effectLst/>
            </p:spPr>
          </p:pic>
          <p:pic>
            <p:nvPicPr>
              <p:cNvPr id="1038" name="Picture 14"/>
              <p:cNvPicPr>
                <a:picLocks noChangeAspect="1" noChangeArrowheads="1"/>
              </p:cNvPicPr>
              <p:nvPr/>
            </p:nvPicPr>
            <p:blipFill>
              <a:blip r:embed="rId5" cstate="print"/>
              <a:srcRect/>
              <a:stretch>
                <a:fillRect/>
              </a:stretch>
            </p:blipFill>
            <p:spPr bwMode="auto">
              <a:xfrm flipV="1">
                <a:off x="323527" y="3212975"/>
                <a:ext cx="1278000" cy="298272"/>
              </a:xfrm>
              <a:prstGeom prst="rect">
                <a:avLst/>
              </a:prstGeom>
              <a:noFill/>
              <a:ln w="9525">
                <a:noFill/>
                <a:miter lim="800000"/>
                <a:headEnd/>
                <a:tailEnd/>
              </a:ln>
              <a:effectLst/>
            </p:spPr>
          </p:pic>
        </p:grpSp>
        <p:cxnSp>
          <p:nvCxnSpPr>
            <p:cNvPr id="41" name="Connecteur droit 40"/>
            <p:cNvCxnSpPr/>
            <p:nvPr/>
          </p:nvCxnSpPr>
          <p:spPr>
            <a:xfrm>
              <a:off x="1600200" y="3371850"/>
              <a:ext cx="44767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e 53"/>
          <p:cNvGrpSpPr/>
          <p:nvPr/>
        </p:nvGrpSpPr>
        <p:grpSpPr>
          <a:xfrm>
            <a:off x="1933146" y="908720"/>
            <a:ext cx="838516" cy="2448272"/>
            <a:chOff x="1933146" y="620688"/>
            <a:chExt cx="838516" cy="2448272"/>
          </a:xfrm>
        </p:grpSpPr>
        <p:pic>
          <p:nvPicPr>
            <p:cNvPr id="1027" name="Picture 3"/>
            <p:cNvPicPr>
              <a:picLocks noChangeAspect="1" noChangeArrowheads="1"/>
            </p:cNvPicPr>
            <p:nvPr/>
          </p:nvPicPr>
          <p:blipFill>
            <a:blip r:embed="rId6" cstate="print"/>
            <a:srcRect/>
            <a:stretch>
              <a:fillRect/>
            </a:stretch>
          </p:blipFill>
          <p:spPr bwMode="auto">
            <a:xfrm>
              <a:off x="1933146" y="620688"/>
              <a:ext cx="504056" cy="507409"/>
            </a:xfrm>
            <a:prstGeom prst="rect">
              <a:avLst/>
            </a:prstGeom>
            <a:noFill/>
            <a:ln w="9525">
              <a:noFill/>
              <a:miter lim="800000"/>
              <a:headEnd/>
              <a:tailEnd/>
            </a:ln>
            <a:effectLst/>
          </p:spPr>
        </p:pic>
        <p:cxnSp>
          <p:nvCxnSpPr>
            <p:cNvPr id="38" name="Connecteur droit 37"/>
            <p:cNvCxnSpPr/>
            <p:nvPr/>
          </p:nvCxnSpPr>
          <p:spPr>
            <a:xfrm>
              <a:off x="2339752" y="1124744"/>
              <a:ext cx="360040" cy="1944216"/>
            </a:xfrm>
            <a:prstGeom prst="line">
              <a:avLst/>
            </a:prstGeom>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2123728" y="1124744"/>
              <a:ext cx="647934" cy="246221"/>
            </a:xfrm>
            <a:prstGeom prst="rect">
              <a:avLst/>
            </a:prstGeom>
            <a:solidFill>
              <a:schemeClr val="bg1"/>
            </a:solidFill>
          </p:spPr>
          <p:txBody>
            <a:bodyPr wrap="none" rtlCol="0">
              <a:spAutoFit/>
            </a:bodyPr>
            <a:lstStyle/>
            <a:p>
              <a:r>
                <a:rPr lang="fr-FR" sz="1000" dirty="0" smtClean="0"/>
                <a:t>Webcam</a:t>
              </a:r>
              <a:endParaRPr lang="fr-FR" sz="1000" dirty="0"/>
            </a:p>
          </p:txBody>
        </p:sp>
      </p:grpSp>
      <p:grpSp>
        <p:nvGrpSpPr>
          <p:cNvPr id="13" name="Groupe 54"/>
          <p:cNvGrpSpPr/>
          <p:nvPr/>
        </p:nvGrpSpPr>
        <p:grpSpPr>
          <a:xfrm>
            <a:off x="499120" y="1768951"/>
            <a:ext cx="1912640" cy="1588041"/>
            <a:chOff x="499120" y="1480919"/>
            <a:chExt cx="1912640" cy="1588041"/>
          </a:xfrm>
        </p:grpSpPr>
        <p:cxnSp>
          <p:nvCxnSpPr>
            <p:cNvPr id="39" name="Connecteur droit 38"/>
            <p:cNvCxnSpPr/>
            <p:nvPr/>
          </p:nvCxnSpPr>
          <p:spPr>
            <a:xfrm>
              <a:off x="1763688" y="1916832"/>
              <a:ext cx="648072" cy="1152128"/>
            </a:xfrm>
            <a:prstGeom prst="line">
              <a:avLst/>
            </a:prstGeom>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1691680" y="2204864"/>
              <a:ext cx="587020" cy="246221"/>
            </a:xfrm>
            <a:prstGeom prst="rect">
              <a:avLst/>
            </a:prstGeom>
            <a:solidFill>
              <a:schemeClr val="bg1"/>
            </a:solidFill>
          </p:spPr>
          <p:txBody>
            <a:bodyPr wrap="none" rtlCol="0">
              <a:spAutoFit/>
            </a:bodyPr>
            <a:lstStyle/>
            <a:p>
              <a:r>
                <a:rPr lang="fr-FR" sz="1000" dirty="0" smtClean="0"/>
                <a:t>Caméra</a:t>
              </a:r>
              <a:endParaRPr lang="fr-FR" sz="1000" dirty="0"/>
            </a:p>
          </p:txBody>
        </p:sp>
        <p:grpSp>
          <p:nvGrpSpPr>
            <p:cNvPr id="14" name="Groupe 34"/>
            <p:cNvGrpSpPr/>
            <p:nvPr/>
          </p:nvGrpSpPr>
          <p:grpSpPr>
            <a:xfrm>
              <a:off x="499120" y="1480919"/>
              <a:ext cx="1224136" cy="936104"/>
              <a:chOff x="251520" y="1556792"/>
              <a:chExt cx="1224136" cy="936104"/>
            </a:xfrm>
          </p:grpSpPr>
          <p:sp>
            <p:nvSpPr>
              <p:cNvPr id="31" name="Rectangle à coins arrondis 30"/>
              <p:cNvSpPr/>
              <p:nvPr/>
            </p:nvSpPr>
            <p:spPr>
              <a:xfrm>
                <a:off x="251520" y="1556792"/>
                <a:ext cx="1224136" cy="936104"/>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386011" y="2199531"/>
                <a:ext cx="904928" cy="276999"/>
              </a:xfrm>
              <a:prstGeom prst="rect">
                <a:avLst/>
              </a:prstGeom>
              <a:noFill/>
            </p:spPr>
            <p:txBody>
              <a:bodyPr wrap="none" rtlCol="0">
                <a:spAutoFit/>
              </a:bodyPr>
              <a:lstStyle/>
              <a:p>
                <a:r>
                  <a:rPr lang="fr-FR" sz="1200" dirty="0" smtClean="0"/>
                  <a:t>Régie vidéo</a:t>
                </a:r>
                <a:endParaRPr lang="fr-FR" sz="1200" dirty="0"/>
              </a:p>
            </p:txBody>
          </p:sp>
          <p:pic>
            <p:nvPicPr>
              <p:cNvPr id="1026" name="Picture 2"/>
              <p:cNvPicPr>
                <a:picLocks noChangeAspect="1" noChangeArrowheads="1"/>
              </p:cNvPicPr>
              <p:nvPr/>
            </p:nvPicPr>
            <p:blipFill>
              <a:blip r:embed="rId7" cstate="print"/>
              <a:srcRect/>
              <a:stretch>
                <a:fillRect/>
              </a:stretch>
            </p:blipFill>
            <p:spPr bwMode="auto">
              <a:xfrm>
                <a:off x="467544" y="1628800"/>
                <a:ext cx="720080" cy="609761"/>
              </a:xfrm>
              <a:prstGeom prst="rect">
                <a:avLst/>
              </a:prstGeom>
              <a:noFill/>
              <a:ln w="9525">
                <a:noFill/>
                <a:miter lim="800000"/>
                <a:headEnd/>
                <a:tailEnd/>
              </a:ln>
              <a:effectLst/>
            </p:spPr>
          </p:pic>
        </p:grpSp>
      </p:grpSp>
      <p:grpSp>
        <p:nvGrpSpPr>
          <p:cNvPr id="19" name="Groupe 58"/>
          <p:cNvGrpSpPr/>
          <p:nvPr/>
        </p:nvGrpSpPr>
        <p:grpSpPr>
          <a:xfrm>
            <a:off x="970834" y="4077072"/>
            <a:ext cx="1368918" cy="1231354"/>
            <a:chOff x="970834" y="3789040"/>
            <a:chExt cx="1368918" cy="1231354"/>
          </a:xfrm>
        </p:grpSpPr>
        <p:cxnSp>
          <p:nvCxnSpPr>
            <p:cNvPr id="43" name="Connecteur droit 42"/>
            <p:cNvCxnSpPr/>
            <p:nvPr/>
          </p:nvCxnSpPr>
          <p:spPr>
            <a:xfrm flipV="1">
              <a:off x="1187624" y="3789040"/>
              <a:ext cx="1152128" cy="1152128"/>
            </a:xfrm>
            <a:prstGeom prst="line">
              <a:avLst/>
            </a:prstGeom>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8" cstate="print"/>
            <a:srcRect/>
            <a:stretch>
              <a:fillRect/>
            </a:stretch>
          </p:blipFill>
          <p:spPr bwMode="auto">
            <a:xfrm>
              <a:off x="970834" y="4155430"/>
              <a:ext cx="280709" cy="864964"/>
            </a:xfrm>
            <a:prstGeom prst="rect">
              <a:avLst/>
            </a:prstGeom>
            <a:noFill/>
            <a:ln w="9525">
              <a:noFill/>
              <a:miter lim="800000"/>
              <a:headEnd/>
              <a:tailEnd/>
            </a:ln>
            <a:effectLst/>
          </p:spPr>
        </p:pic>
        <p:sp>
          <p:nvSpPr>
            <p:cNvPr id="51" name="ZoneTexte 50"/>
            <p:cNvSpPr txBox="1"/>
            <p:nvPr/>
          </p:nvSpPr>
          <p:spPr>
            <a:xfrm>
              <a:off x="1115616" y="4509120"/>
              <a:ext cx="822661" cy="246221"/>
            </a:xfrm>
            <a:prstGeom prst="rect">
              <a:avLst/>
            </a:prstGeom>
            <a:solidFill>
              <a:schemeClr val="bg1"/>
            </a:solidFill>
          </p:spPr>
          <p:txBody>
            <a:bodyPr wrap="none" rtlCol="0">
              <a:spAutoFit/>
            </a:bodyPr>
            <a:lstStyle/>
            <a:p>
              <a:r>
                <a:rPr lang="fr-FR" sz="1000" dirty="0" smtClean="0"/>
                <a:t>Microphone</a:t>
              </a:r>
              <a:endParaRPr lang="fr-FR" sz="1000" dirty="0"/>
            </a:p>
          </p:txBody>
        </p:sp>
      </p:grpSp>
      <p:grpSp>
        <p:nvGrpSpPr>
          <p:cNvPr id="20" name="Groupe 59"/>
          <p:cNvGrpSpPr/>
          <p:nvPr/>
        </p:nvGrpSpPr>
        <p:grpSpPr>
          <a:xfrm>
            <a:off x="1547664" y="4077072"/>
            <a:ext cx="1275020" cy="2484288"/>
            <a:chOff x="1547664" y="3789040"/>
            <a:chExt cx="1275020" cy="2484288"/>
          </a:xfrm>
        </p:grpSpPr>
        <p:cxnSp>
          <p:nvCxnSpPr>
            <p:cNvPr id="45" name="Connecteur droit 44"/>
            <p:cNvCxnSpPr/>
            <p:nvPr/>
          </p:nvCxnSpPr>
          <p:spPr>
            <a:xfrm flipH="1">
              <a:off x="2051720" y="3789040"/>
              <a:ext cx="648072" cy="1800200"/>
            </a:xfrm>
            <a:prstGeom prst="line">
              <a:avLst/>
            </a:prstGeom>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1835696" y="5157192"/>
              <a:ext cx="955711" cy="246221"/>
            </a:xfrm>
            <a:prstGeom prst="rect">
              <a:avLst/>
            </a:prstGeom>
            <a:solidFill>
              <a:schemeClr val="bg1"/>
            </a:solidFill>
          </p:spPr>
          <p:txBody>
            <a:bodyPr wrap="none" rtlCol="0">
              <a:spAutoFit/>
            </a:bodyPr>
            <a:lstStyle/>
            <a:p>
              <a:r>
                <a:rPr lang="fr-FR" sz="1000" dirty="0" smtClean="0"/>
                <a:t>Image et vidéo</a:t>
              </a:r>
              <a:endParaRPr lang="fr-FR" sz="1000" dirty="0"/>
            </a:p>
          </p:txBody>
        </p:sp>
        <p:grpSp>
          <p:nvGrpSpPr>
            <p:cNvPr id="21" name="Groupe 35"/>
            <p:cNvGrpSpPr/>
            <p:nvPr/>
          </p:nvGrpSpPr>
          <p:grpSpPr>
            <a:xfrm>
              <a:off x="1547664" y="5373216"/>
              <a:ext cx="1275020" cy="900112"/>
              <a:chOff x="1187624" y="5373216"/>
              <a:chExt cx="1275020" cy="900112"/>
            </a:xfrm>
          </p:grpSpPr>
          <p:pic>
            <p:nvPicPr>
              <p:cNvPr id="2" name="Picture 3"/>
              <p:cNvPicPr>
                <a:picLocks noChangeAspect="1" noChangeArrowheads="1"/>
              </p:cNvPicPr>
              <p:nvPr/>
            </p:nvPicPr>
            <p:blipFill>
              <a:blip r:embed="rId9" cstate="print"/>
              <a:srcRect/>
              <a:stretch>
                <a:fillRect/>
              </a:stretch>
            </p:blipFill>
            <p:spPr bwMode="auto">
              <a:xfrm>
                <a:off x="1403648" y="5661248"/>
                <a:ext cx="1058996" cy="612080"/>
              </a:xfrm>
              <a:prstGeom prst="rect">
                <a:avLst/>
              </a:prstGeom>
              <a:noFill/>
              <a:ln w="9525">
                <a:noFill/>
                <a:miter lim="800000"/>
                <a:headEnd/>
                <a:tailEnd/>
              </a:ln>
              <a:effectLst/>
            </p:spPr>
          </p:pic>
          <p:pic>
            <p:nvPicPr>
              <p:cNvPr id="1031" name="Picture 7"/>
              <p:cNvPicPr>
                <a:picLocks noChangeAspect="1" noChangeArrowheads="1"/>
              </p:cNvPicPr>
              <p:nvPr/>
            </p:nvPicPr>
            <p:blipFill>
              <a:blip r:embed="rId10" cstate="print"/>
              <a:srcRect/>
              <a:stretch>
                <a:fillRect/>
              </a:stretch>
            </p:blipFill>
            <p:spPr bwMode="auto">
              <a:xfrm>
                <a:off x="1187624" y="5373216"/>
                <a:ext cx="414766" cy="648072"/>
              </a:xfrm>
              <a:prstGeom prst="rect">
                <a:avLst/>
              </a:prstGeom>
              <a:noFill/>
              <a:ln w="9525">
                <a:noFill/>
                <a:miter lim="800000"/>
                <a:headEnd/>
                <a:tailEnd/>
              </a:ln>
              <a:effectLst/>
            </p:spPr>
          </p:pic>
        </p:grpSp>
      </p:grpSp>
      <p:grpSp>
        <p:nvGrpSpPr>
          <p:cNvPr id="22" name="Groupe 63"/>
          <p:cNvGrpSpPr/>
          <p:nvPr/>
        </p:nvGrpSpPr>
        <p:grpSpPr>
          <a:xfrm>
            <a:off x="1924819" y="3339852"/>
            <a:ext cx="1039374" cy="792088"/>
            <a:chOff x="3851920" y="1268760"/>
            <a:chExt cx="1039374" cy="792088"/>
          </a:xfrm>
        </p:grpSpPr>
        <p:pic>
          <p:nvPicPr>
            <p:cNvPr id="1028" name="Picture 4"/>
            <p:cNvPicPr>
              <a:picLocks noChangeAspect="1" noChangeArrowheads="1"/>
            </p:cNvPicPr>
            <p:nvPr/>
          </p:nvPicPr>
          <p:blipFill>
            <a:blip r:embed="rId11" cstate="print"/>
            <a:srcRect/>
            <a:stretch>
              <a:fillRect/>
            </a:stretch>
          </p:blipFill>
          <p:spPr bwMode="auto">
            <a:xfrm>
              <a:off x="3851920" y="1268760"/>
              <a:ext cx="1039374" cy="792088"/>
            </a:xfrm>
            <a:prstGeom prst="rect">
              <a:avLst/>
            </a:prstGeom>
            <a:noFill/>
            <a:ln w="9525">
              <a:noFill/>
              <a:miter lim="800000"/>
              <a:headEnd/>
              <a:tailEnd/>
            </a:ln>
            <a:effectLst/>
          </p:spPr>
        </p:pic>
        <p:pic>
          <p:nvPicPr>
            <p:cNvPr id="5" name="Picture 7"/>
            <p:cNvPicPr>
              <a:picLocks noChangeAspect="1" noChangeArrowheads="1"/>
            </p:cNvPicPr>
            <p:nvPr/>
          </p:nvPicPr>
          <p:blipFill>
            <a:blip r:embed="rId12" cstate="print"/>
            <a:srcRect/>
            <a:stretch>
              <a:fillRect/>
            </a:stretch>
          </p:blipFill>
          <p:spPr bwMode="auto">
            <a:xfrm>
              <a:off x="3950225" y="1327308"/>
              <a:ext cx="823714" cy="450170"/>
            </a:xfrm>
            <a:prstGeom prst="rect">
              <a:avLst/>
            </a:prstGeom>
            <a:noFill/>
            <a:ln w="9525">
              <a:noFill/>
              <a:miter lim="800000"/>
              <a:headEnd/>
              <a:tailEnd/>
            </a:ln>
            <a:effectLst/>
          </p:spPr>
        </p:pic>
      </p:grpSp>
      <p:grpSp>
        <p:nvGrpSpPr>
          <p:cNvPr id="23" name="Groupe 104"/>
          <p:cNvGrpSpPr/>
          <p:nvPr/>
        </p:nvGrpSpPr>
        <p:grpSpPr>
          <a:xfrm>
            <a:off x="7092280" y="1412776"/>
            <a:ext cx="1122635" cy="1234255"/>
            <a:chOff x="7092280" y="1412776"/>
            <a:chExt cx="1122635" cy="1234255"/>
          </a:xfrm>
        </p:grpSpPr>
        <p:pic>
          <p:nvPicPr>
            <p:cNvPr id="1035" name="Picture 11"/>
            <p:cNvPicPr>
              <a:picLocks noChangeAspect="1" noChangeArrowheads="1"/>
            </p:cNvPicPr>
            <p:nvPr/>
          </p:nvPicPr>
          <p:blipFill>
            <a:blip r:embed="rId13" cstate="print"/>
            <a:srcRect/>
            <a:stretch>
              <a:fillRect/>
            </a:stretch>
          </p:blipFill>
          <p:spPr bwMode="auto">
            <a:xfrm>
              <a:off x="7092280" y="1412776"/>
              <a:ext cx="1122635" cy="1234255"/>
            </a:xfrm>
            <a:prstGeom prst="rect">
              <a:avLst/>
            </a:prstGeom>
            <a:noFill/>
            <a:ln w="9525">
              <a:noFill/>
              <a:miter lim="800000"/>
              <a:headEnd/>
              <a:tailEnd/>
            </a:ln>
            <a:effectLst/>
          </p:spPr>
        </p:pic>
        <p:pic>
          <p:nvPicPr>
            <p:cNvPr id="52" name="Picture 9"/>
            <p:cNvPicPr>
              <a:picLocks noChangeAspect="1" noChangeArrowheads="1"/>
            </p:cNvPicPr>
            <p:nvPr/>
          </p:nvPicPr>
          <p:blipFill>
            <a:blip r:embed="rId4" cstate="print"/>
            <a:srcRect/>
            <a:stretch>
              <a:fillRect/>
            </a:stretch>
          </p:blipFill>
          <p:spPr bwMode="auto">
            <a:xfrm>
              <a:off x="7217246" y="1681758"/>
              <a:ext cx="896984" cy="576064"/>
            </a:xfrm>
            <a:prstGeom prst="rect">
              <a:avLst/>
            </a:prstGeom>
            <a:noFill/>
            <a:ln w="9525">
              <a:noFill/>
              <a:miter lim="800000"/>
              <a:headEnd/>
              <a:tailEnd/>
            </a:ln>
            <a:effectLst/>
          </p:spPr>
        </p:pic>
      </p:grpSp>
      <p:grpSp>
        <p:nvGrpSpPr>
          <p:cNvPr id="24" name="Groupe 105"/>
          <p:cNvGrpSpPr/>
          <p:nvPr/>
        </p:nvGrpSpPr>
        <p:grpSpPr>
          <a:xfrm>
            <a:off x="7061473" y="3140968"/>
            <a:ext cx="1085379" cy="1042635"/>
            <a:chOff x="7061473" y="3140968"/>
            <a:chExt cx="1085379" cy="1042635"/>
          </a:xfrm>
        </p:grpSpPr>
        <p:pic>
          <p:nvPicPr>
            <p:cNvPr id="1036" name="Picture 12"/>
            <p:cNvPicPr>
              <a:picLocks noChangeAspect="1" noChangeArrowheads="1"/>
            </p:cNvPicPr>
            <p:nvPr/>
          </p:nvPicPr>
          <p:blipFill>
            <a:blip r:embed="rId14" cstate="print"/>
            <a:srcRect/>
            <a:stretch>
              <a:fillRect/>
            </a:stretch>
          </p:blipFill>
          <p:spPr bwMode="auto">
            <a:xfrm>
              <a:off x="7061473" y="3140968"/>
              <a:ext cx="1085379" cy="1042635"/>
            </a:xfrm>
            <a:prstGeom prst="rect">
              <a:avLst/>
            </a:prstGeom>
            <a:noFill/>
            <a:ln w="9525">
              <a:noFill/>
              <a:miter lim="800000"/>
              <a:headEnd/>
              <a:tailEnd/>
            </a:ln>
            <a:effectLst/>
          </p:spPr>
        </p:pic>
        <p:pic>
          <p:nvPicPr>
            <p:cNvPr id="56" name="Picture 9"/>
            <p:cNvPicPr>
              <a:picLocks noChangeAspect="1" noChangeArrowheads="1"/>
            </p:cNvPicPr>
            <p:nvPr/>
          </p:nvPicPr>
          <p:blipFill>
            <a:blip r:embed="rId4" cstate="print"/>
            <a:srcRect/>
            <a:stretch>
              <a:fillRect/>
            </a:stretch>
          </p:blipFill>
          <p:spPr bwMode="auto">
            <a:xfrm rot="720234">
              <a:off x="7502564" y="3289713"/>
              <a:ext cx="520800" cy="378867"/>
            </a:xfrm>
            <a:prstGeom prst="rect">
              <a:avLst/>
            </a:prstGeom>
            <a:noFill/>
            <a:ln w="9525">
              <a:noFill/>
              <a:miter lim="800000"/>
              <a:headEnd/>
              <a:tailEnd/>
            </a:ln>
            <a:effectLst/>
          </p:spPr>
        </p:pic>
      </p:grpSp>
      <p:grpSp>
        <p:nvGrpSpPr>
          <p:cNvPr id="25" name="Groupe 64"/>
          <p:cNvGrpSpPr/>
          <p:nvPr/>
        </p:nvGrpSpPr>
        <p:grpSpPr>
          <a:xfrm>
            <a:off x="7092280" y="4725144"/>
            <a:ext cx="1584176" cy="896248"/>
            <a:chOff x="6084168" y="5229200"/>
            <a:chExt cx="1584176" cy="896248"/>
          </a:xfrm>
        </p:grpSpPr>
        <p:pic>
          <p:nvPicPr>
            <p:cNvPr id="7" name="Picture 6"/>
            <p:cNvPicPr>
              <a:picLocks noChangeAspect="1" noChangeArrowheads="1"/>
            </p:cNvPicPr>
            <p:nvPr/>
          </p:nvPicPr>
          <p:blipFill>
            <a:blip r:embed="rId15" cstate="print"/>
            <a:srcRect/>
            <a:stretch>
              <a:fillRect/>
            </a:stretch>
          </p:blipFill>
          <p:spPr bwMode="auto">
            <a:xfrm>
              <a:off x="6084168" y="5229200"/>
              <a:ext cx="1584176" cy="896248"/>
            </a:xfrm>
            <a:prstGeom prst="rect">
              <a:avLst/>
            </a:prstGeom>
            <a:noFill/>
            <a:ln w="9525">
              <a:noFill/>
              <a:miter lim="800000"/>
              <a:headEnd/>
              <a:tailEnd/>
            </a:ln>
            <a:effectLst/>
          </p:spPr>
        </p:pic>
        <p:pic>
          <p:nvPicPr>
            <p:cNvPr id="62" name="Picture 9"/>
            <p:cNvPicPr>
              <a:picLocks noChangeAspect="1" noChangeArrowheads="1"/>
            </p:cNvPicPr>
            <p:nvPr/>
          </p:nvPicPr>
          <p:blipFill>
            <a:blip r:embed="rId4" cstate="print"/>
            <a:srcRect/>
            <a:stretch>
              <a:fillRect/>
            </a:stretch>
          </p:blipFill>
          <p:spPr bwMode="auto">
            <a:xfrm rot="21120000">
              <a:off x="6371395" y="5329102"/>
              <a:ext cx="825655" cy="530255"/>
            </a:xfrm>
            <a:prstGeom prst="rect">
              <a:avLst/>
            </a:prstGeom>
            <a:noFill/>
            <a:ln w="9525">
              <a:noFill/>
              <a:miter lim="800000"/>
              <a:headEnd/>
              <a:tailEnd/>
            </a:ln>
            <a:effectLst/>
          </p:spPr>
        </p:pic>
      </p:grpSp>
      <p:grpSp>
        <p:nvGrpSpPr>
          <p:cNvPr id="29" name="Groupe 62"/>
          <p:cNvGrpSpPr/>
          <p:nvPr/>
        </p:nvGrpSpPr>
        <p:grpSpPr>
          <a:xfrm>
            <a:off x="6084168" y="5733256"/>
            <a:ext cx="1041582" cy="648072"/>
            <a:chOff x="7740352" y="4581128"/>
            <a:chExt cx="1041582" cy="648072"/>
          </a:xfrm>
        </p:grpSpPr>
        <p:pic>
          <p:nvPicPr>
            <p:cNvPr id="8" name="Picture 7"/>
            <p:cNvPicPr>
              <a:picLocks noChangeAspect="1" noChangeArrowheads="1"/>
            </p:cNvPicPr>
            <p:nvPr/>
          </p:nvPicPr>
          <p:blipFill>
            <a:blip r:embed="rId16" cstate="print"/>
            <a:srcRect/>
            <a:stretch>
              <a:fillRect/>
            </a:stretch>
          </p:blipFill>
          <p:spPr bwMode="auto">
            <a:xfrm>
              <a:off x="7740352" y="4581128"/>
              <a:ext cx="1041582" cy="648072"/>
            </a:xfrm>
            <a:prstGeom prst="rect">
              <a:avLst/>
            </a:prstGeom>
            <a:noFill/>
            <a:ln w="9525">
              <a:noFill/>
              <a:miter lim="800000"/>
              <a:headEnd/>
              <a:tailEnd/>
            </a:ln>
            <a:effectLst/>
          </p:spPr>
        </p:pic>
        <p:pic>
          <p:nvPicPr>
            <p:cNvPr id="57" name="Picture 9"/>
            <p:cNvPicPr>
              <a:picLocks noChangeAspect="1" noChangeArrowheads="1"/>
            </p:cNvPicPr>
            <p:nvPr/>
          </p:nvPicPr>
          <p:blipFill>
            <a:blip r:embed="rId4" cstate="print"/>
            <a:srcRect/>
            <a:stretch>
              <a:fillRect/>
            </a:stretch>
          </p:blipFill>
          <p:spPr bwMode="auto">
            <a:xfrm>
              <a:off x="8043225" y="4590029"/>
              <a:ext cx="451408" cy="289905"/>
            </a:xfrm>
            <a:prstGeom prst="rect">
              <a:avLst/>
            </a:prstGeom>
            <a:noFill/>
            <a:ln w="9525">
              <a:noFill/>
              <a:miter lim="800000"/>
              <a:headEnd/>
              <a:tailEnd/>
            </a:ln>
            <a:effectLst/>
          </p:spPr>
        </p:pic>
      </p:grpSp>
      <p:grpSp>
        <p:nvGrpSpPr>
          <p:cNvPr id="33" name="Groupe 94"/>
          <p:cNvGrpSpPr/>
          <p:nvPr/>
        </p:nvGrpSpPr>
        <p:grpSpPr>
          <a:xfrm>
            <a:off x="5148064" y="1988840"/>
            <a:ext cx="2520280" cy="3888432"/>
            <a:chOff x="5148064" y="1988840"/>
            <a:chExt cx="2520280" cy="3888432"/>
          </a:xfrm>
        </p:grpSpPr>
        <p:cxnSp>
          <p:nvCxnSpPr>
            <p:cNvPr id="70" name="Connecteur droit 69"/>
            <p:cNvCxnSpPr>
              <a:stCxn id="12" idx="3"/>
            </p:cNvCxnSpPr>
            <p:nvPr/>
          </p:nvCxnSpPr>
          <p:spPr>
            <a:xfrm flipV="1">
              <a:off x="5148064" y="1988840"/>
              <a:ext cx="2520280" cy="1673445"/>
            </a:xfrm>
            <a:prstGeom prst="line">
              <a:avLst/>
            </a:prstGeom>
            <a:ln w="25400">
              <a:solidFill>
                <a:srgbClr val="FF0000"/>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71" name="Connecteur droit 70"/>
            <p:cNvCxnSpPr>
              <a:stCxn id="12" idx="3"/>
            </p:cNvCxnSpPr>
            <p:nvPr/>
          </p:nvCxnSpPr>
          <p:spPr>
            <a:xfrm flipV="1">
              <a:off x="5148064" y="3501008"/>
              <a:ext cx="2520280" cy="161277"/>
            </a:xfrm>
            <a:prstGeom prst="line">
              <a:avLst/>
            </a:prstGeom>
            <a:ln w="25400">
              <a:solidFill>
                <a:srgbClr val="FF0000"/>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74" name="Connecteur droit 73"/>
            <p:cNvCxnSpPr>
              <a:stCxn id="12" idx="3"/>
            </p:cNvCxnSpPr>
            <p:nvPr/>
          </p:nvCxnSpPr>
          <p:spPr>
            <a:xfrm>
              <a:off x="5148064" y="3662285"/>
              <a:ext cx="2376264" cy="1494907"/>
            </a:xfrm>
            <a:prstGeom prst="line">
              <a:avLst/>
            </a:prstGeom>
            <a:ln w="25400">
              <a:solidFill>
                <a:srgbClr val="FF0000"/>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66" name="Connecteur droit 65"/>
            <p:cNvCxnSpPr>
              <a:stCxn id="12" idx="3"/>
            </p:cNvCxnSpPr>
            <p:nvPr/>
          </p:nvCxnSpPr>
          <p:spPr>
            <a:xfrm>
              <a:off x="5148064" y="3662285"/>
              <a:ext cx="1512168" cy="2214987"/>
            </a:xfrm>
            <a:prstGeom prst="line">
              <a:avLst/>
            </a:prstGeom>
            <a:ln w="25400">
              <a:solidFill>
                <a:srgbClr val="FF0000"/>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72" name="ZoneTexte 71"/>
          <p:cNvSpPr txBox="1"/>
          <p:nvPr/>
        </p:nvSpPr>
        <p:spPr>
          <a:xfrm>
            <a:off x="3131841" y="1052736"/>
            <a:ext cx="2808312" cy="369332"/>
          </a:xfrm>
          <a:prstGeom prst="rect">
            <a:avLst/>
          </a:prstGeom>
          <a:noFill/>
          <a:ln>
            <a:solidFill>
              <a:schemeClr val="tx1"/>
            </a:solidFill>
          </a:ln>
        </p:spPr>
        <p:txBody>
          <a:bodyPr wrap="square" rtlCol="0">
            <a:spAutoFit/>
          </a:bodyPr>
          <a:lstStyle/>
          <a:p>
            <a:pPr algn="ctr"/>
            <a:r>
              <a:rPr lang="fr-FR" cap="all" dirty="0" smtClean="0"/>
              <a:t>Plateforme de diffusion</a:t>
            </a:r>
          </a:p>
        </p:txBody>
      </p:sp>
      <p:grpSp>
        <p:nvGrpSpPr>
          <p:cNvPr id="34" name="Groupe 81"/>
          <p:cNvGrpSpPr/>
          <p:nvPr/>
        </p:nvGrpSpPr>
        <p:grpSpPr>
          <a:xfrm>
            <a:off x="2843808" y="2132856"/>
            <a:ext cx="2015426" cy="1152128"/>
            <a:chOff x="2843808" y="2132856"/>
            <a:chExt cx="2015426" cy="1152128"/>
          </a:xfrm>
        </p:grpSpPr>
        <p:sp>
          <p:nvSpPr>
            <p:cNvPr id="73" name="ZoneTexte 72"/>
            <p:cNvSpPr txBox="1"/>
            <p:nvPr/>
          </p:nvSpPr>
          <p:spPr>
            <a:xfrm>
              <a:off x="2987824" y="2132856"/>
              <a:ext cx="1871410" cy="523220"/>
            </a:xfrm>
            <a:prstGeom prst="rect">
              <a:avLst/>
            </a:prstGeom>
            <a:noFill/>
          </p:spPr>
          <p:txBody>
            <a:bodyPr wrap="none" rtlCol="0">
              <a:spAutoFit/>
            </a:bodyPr>
            <a:lstStyle/>
            <a:p>
              <a:r>
                <a:rPr lang="fr-FR" sz="1400" b="1" u="sng" dirty="0" smtClean="0"/>
                <a:t>Encodage des données</a:t>
              </a:r>
            </a:p>
            <a:p>
              <a:pPr>
                <a:buFont typeface="Arial" pitchFamily="34" charset="0"/>
                <a:buChar char="•"/>
              </a:pPr>
              <a:r>
                <a:rPr lang="fr-FR" sz="1400" b="1" dirty="0" smtClean="0"/>
                <a:t> Puissance</a:t>
              </a:r>
              <a:endParaRPr lang="fr-FR" sz="1400" b="1" dirty="0"/>
            </a:p>
          </p:txBody>
        </p:sp>
        <p:cxnSp>
          <p:nvCxnSpPr>
            <p:cNvPr id="77" name="Connecteur droit avec flèche 76"/>
            <p:cNvCxnSpPr/>
            <p:nvPr/>
          </p:nvCxnSpPr>
          <p:spPr>
            <a:xfrm flipH="1">
              <a:off x="2843808" y="2636912"/>
              <a:ext cx="360040" cy="64807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Groupe 85"/>
          <p:cNvGrpSpPr/>
          <p:nvPr/>
        </p:nvGrpSpPr>
        <p:grpSpPr>
          <a:xfrm>
            <a:off x="2987824" y="4082405"/>
            <a:ext cx="1460015" cy="1314728"/>
            <a:chOff x="2987824" y="4149080"/>
            <a:chExt cx="1460015" cy="1314728"/>
          </a:xfrm>
        </p:grpSpPr>
        <p:sp>
          <p:nvSpPr>
            <p:cNvPr id="75" name="ZoneTexte 74"/>
            <p:cNvSpPr txBox="1"/>
            <p:nvPr/>
          </p:nvSpPr>
          <p:spPr>
            <a:xfrm>
              <a:off x="2987824" y="4725144"/>
              <a:ext cx="1460015" cy="738664"/>
            </a:xfrm>
            <a:prstGeom prst="rect">
              <a:avLst/>
            </a:prstGeom>
            <a:noFill/>
          </p:spPr>
          <p:txBody>
            <a:bodyPr wrap="none" rtlCol="0">
              <a:spAutoFit/>
            </a:bodyPr>
            <a:lstStyle/>
            <a:p>
              <a:r>
                <a:rPr lang="fr-FR" sz="1400" b="1" u="sng" dirty="0" smtClean="0"/>
                <a:t> Flux vidéo</a:t>
              </a:r>
            </a:p>
            <a:p>
              <a:pPr>
                <a:buFont typeface="Arial" pitchFamily="34" charset="0"/>
                <a:buChar char="•"/>
              </a:pPr>
              <a:r>
                <a:rPr lang="fr-FR" sz="1400" b="1" dirty="0" smtClean="0"/>
                <a:t> Débit</a:t>
              </a:r>
            </a:p>
            <a:p>
              <a:pPr>
                <a:buFont typeface="Arial" pitchFamily="34" charset="0"/>
                <a:buChar char="•"/>
              </a:pPr>
              <a:r>
                <a:rPr lang="fr-FR" sz="1400" b="1" dirty="0" smtClean="0"/>
                <a:t> Bande passante</a:t>
              </a:r>
              <a:endParaRPr lang="fr-FR" sz="1400" b="1" dirty="0"/>
            </a:p>
          </p:txBody>
        </p:sp>
        <p:cxnSp>
          <p:nvCxnSpPr>
            <p:cNvPr id="80" name="Connecteur droit avec flèche 79"/>
            <p:cNvCxnSpPr/>
            <p:nvPr/>
          </p:nvCxnSpPr>
          <p:spPr>
            <a:xfrm flipH="1" flipV="1">
              <a:off x="3563888" y="4149080"/>
              <a:ext cx="144016" cy="57606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e 95"/>
          <p:cNvGrpSpPr/>
          <p:nvPr/>
        </p:nvGrpSpPr>
        <p:grpSpPr>
          <a:xfrm>
            <a:off x="5148064" y="1772816"/>
            <a:ext cx="1080120" cy="1152128"/>
            <a:chOff x="4788024" y="1916832"/>
            <a:chExt cx="1080120" cy="1152128"/>
          </a:xfrm>
        </p:grpSpPr>
        <p:sp>
          <p:nvSpPr>
            <p:cNvPr id="87" name="ZoneTexte 86"/>
            <p:cNvSpPr txBox="1"/>
            <p:nvPr/>
          </p:nvSpPr>
          <p:spPr>
            <a:xfrm>
              <a:off x="4788024" y="1916832"/>
              <a:ext cx="861133" cy="954107"/>
            </a:xfrm>
            <a:prstGeom prst="rect">
              <a:avLst/>
            </a:prstGeom>
            <a:noFill/>
          </p:spPr>
          <p:txBody>
            <a:bodyPr wrap="none" rtlCol="0">
              <a:spAutoFit/>
            </a:bodyPr>
            <a:lstStyle/>
            <a:p>
              <a:r>
                <a:rPr lang="fr-FR" sz="1400" b="1" u="sng" dirty="0" smtClean="0"/>
                <a:t>Diffusion</a:t>
              </a:r>
            </a:p>
            <a:p>
              <a:pPr>
                <a:buFont typeface="Arial" pitchFamily="34" charset="0"/>
                <a:buChar char="•"/>
              </a:pPr>
              <a:r>
                <a:rPr lang="fr-FR" sz="1400" b="1" dirty="0" smtClean="0"/>
                <a:t> HD</a:t>
              </a:r>
            </a:p>
            <a:p>
              <a:pPr>
                <a:buFont typeface="Arial" pitchFamily="34" charset="0"/>
                <a:buChar char="•"/>
              </a:pPr>
              <a:r>
                <a:rPr lang="fr-FR" sz="1400" b="1" dirty="0" smtClean="0"/>
                <a:t> LD</a:t>
              </a:r>
            </a:p>
            <a:p>
              <a:pPr>
                <a:buFont typeface="Arial" pitchFamily="34" charset="0"/>
                <a:buChar char="•"/>
              </a:pPr>
              <a:r>
                <a:rPr lang="fr-FR" sz="1400" b="1" dirty="0" smtClean="0"/>
                <a:t> SD</a:t>
              </a:r>
              <a:endParaRPr lang="fr-FR" sz="1400" b="1" dirty="0"/>
            </a:p>
          </p:txBody>
        </p:sp>
        <p:cxnSp>
          <p:nvCxnSpPr>
            <p:cNvPr id="89" name="Connecteur droit avec flèche 88"/>
            <p:cNvCxnSpPr/>
            <p:nvPr/>
          </p:nvCxnSpPr>
          <p:spPr>
            <a:xfrm>
              <a:off x="5292080" y="2492896"/>
              <a:ext cx="576064" cy="57606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7" name="ZoneTexte 96"/>
          <p:cNvSpPr txBox="1"/>
          <p:nvPr/>
        </p:nvSpPr>
        <p:spPr>
          <a:xfrm>
            <a:off x="6893588" y="1052736"/>
            <a:ext cx="1158908" cy="369332"/>
          </a:xfrm>
          <a:prstGeom prst="rect">
            <a:avLst/>
          </a:prstGeom>
          <a:noFill/>
          <a:ln>
            <a:solidFill>
              <a:schemeClr val="tx1"/>
            </a:solidFill>
          </a:ln>
        </p:spPr>
        <p:txBody>
          <a:bodyPr wrap="none" rtlCol="0">
            <a:spAutoFit/>
          </a:bodyPr>
          <a:lstStyle/>
          <a:p>
            <a:pPr algn="ctr"/>
            <a:r>
              <a:rPr lang="fr-FR" cap="all" dirty="0" smtClean="0"/>
              <a:t>audience</a:t>
            </a:r>
          </a:p>
        </p:txBody>
      </p:sp>
      <p:grpSp>
        <p:nvGrpSpPr>
          <p:cNvPr id="37" name="Groupe 103"/>
          <p:cNvGrpSpPr/>
          <p:nvPr/>
        </p:nvGrpSpPr>
        <p:grpSpPr>
          <a:xfrm>
            <a:off x="4535996" y="4058329"/>
            <a:ext cx="828092" cy="1242879"/>
            <a:chOff x="4535996" y="4058329"/>
            <a:chExt cx="828092" cy="1242879"/>
          </a:xfrm>
        </p:grpSpPr>
        <p:sp>
          <p:nvSpPr>
            <p:cNvPr id="98" name="Organigramme : Disque magnétique 97"/>
            <p:cNvSpPr/>
            <p:nvPr/>
          </p:nvSpPr>
          <p:spPr>
            <a:xfrm>
              <a:off x="4644008" y="4437112"/>
              <a:ext cx="720080" cy="86409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ZoneTexte 98"/>
            <p:cNvSpPr txBox="1"/>
            <p:nvPr/>
          </p:nvSpPr>
          <p:spPr>
            <a:xfrm>
              <a:off x="4644008" y="4725144"/>
              <a:ext cx="720080" cy="523220"/>
            </a:xfrm>
            <a:prstGeom prst="rect">
              <a:avLst/>
            </a:prstGeom>
            <a:noFill/>
          </p:spPr>
          <p:txBody>
            <a:bodyPr wrap="square" rtlCol="0">
              <a:spAutoFit/>
            </a:bodyPr>
            <a:lstStyle/>
            <a:p>
              <a:pPr algn="ctr"/>
              <a:r>
                <a:rPr lang="fr-FR" sz="1400" b="1" dirty="0" smtClean="0"/>
                <a:t>Save</a:t>
              </a:r>
            </a:p>
            <a:p>
              <a:pPr algn="ctr"/>
              <a:r>
                <a:rPr lang="fr-FR" sz="1400" b="1" dirty="0" err="1" smtClean="0"/>
                <a:t>Replay</a:t>
              </a:r>
              <a:endParaRPr lang="fr-FR" sz="1400" b="1" dirty="0"/>
            </a:p>
          </p:txBody>
        </p:sp>
        <p:cxnSp>
          <p:nvCxnSpPr>
            <p:cNvPr id="101" name="Connecteur droit avec flèche 100"/>
            <p:cNvCxnSpPr>
              <a:endCxn id="12" idx="2"/>
            </p:cNvCxnSpPr>
            <p:nvPr/>
          </p:nvCxnSpPr>
          <p:spPr>
            <a:xfrm flipH="1" flipV="1">
              <a:off x="4535996" y="4058329"/>
              <a:ext cx="252028" cy="378783"/>
            </a:xfrm>
            <a:prstGeom prst="straightConnector1">
              <a:avLst/>
            </a:prstGeom>
            <a:ln w="25400">
              <a:headEnd type="stealth"/>
              <a:tailEnd type="stealth"/>
            </a:ln>
          </p:spPr>
          <p:style>
            <a:lnRef idx="1">
              <a:schemeClr val="accent1"/>
            </a:lnRef>
            <a:fillRef idx="0">
              <a:schemeClr val="accent1"/>
            </a:fillRef>
            <a:effectRef idx="0">
              <a:schemeClr val="accent1"/>
            </a:effectRef>
            <a:fontRef idx="minor">
              <a:schemeClr val="tx1"/>
            </a:fontRef>
          </p:style>
        </p:cxnSp>
      </p:grpSp>
      <p:pic>
        <p:nvPicPr>
          <p:cNvPr id="9" name="Picture 9"/>
          <p:cNvPicPr>
            <a:picLocks noChangeAspect="1" noChangeArrowheads="1"/>
          </p:cNvPicPr>
          <p:nvPr/>
        </p:nvPicPr>
        <p:blipFill>
          <a:blip r:embed="rId17" cstate="print"/>
          <a:srcRect/>
          <a:stretch>
            <a:fillRect/>
          </a:stretch>
        </p:blipFill>
        <p:spPr bwMode="auto">
          <a:xfrm>
            <a:off x="2915816" y="3573016"/>
            <a:ext cx="1008112" cy="446458"/>
          </a:xfrm>
          <a:prstGeom prst="rect">
            <a:avLst/>
          </a:prstGeom>
          <a:noFill/>
          <a:ln w="9525">
            <a:noFill/>
            <a:miter lim="800000"/>
            <a:headEnd/>
            <a:tailEnd/>
          </a:ln>
          <a:effectLst/>
        </p:spPr>
      </p:pic>
      <p:sp>
        <p:nvSpPr>
          <p:cNvPr id="78" name="ZoneTexte 77"/>
          <p:cNvSpPr txBox="1"/>
          <p:nvPr/>
        </p:nvSpPr>
        <p:spPr>
          <a:xfrm>
            <a:off x="3167844" y="260648"/>
            <a:ext cx="2808312" cy="369332"/>
          </a:xfrm>
          <a:prstGeom prst="rect">
            <a:avLst/>
          </a:prstGeom>
          <a:noFill/>
          <a:ln>
            <a:solidFill>
              <a:schemeClr val="tx1"/>
            </a:solidFill>
          </a:ln>
        </p:spPr>
        <p:txBody>
          <a:bodyPr wrap="square" rtlCol="0">
            <a:spAutoFit/>
          </a:bodyPr>
          <a:lstStyle/>
          <a:p>
            <a:r>
              <a:rPr lang="fr-FR" b="1" cap="all" dirty="0" smtClean="0"/>
              <a:t>Principe du streaming</a:t>
            </a:r>
            <a:endParaRPr lang="fr-FR" b="1" cap="al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20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2000"/>
                                        <p:tgtEl>
                                          <p:spTgt spid="7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63" presetClass="path" presetSubtype="0" repeatCount="4000" fill="remove" nodeType="afterEffect">
                                  <p:stCondLst>
                                    <p:cond delay="0"/>
                                  </p:stCondLst>
                                  <p:childTnLst>
                                    <p:animMotion origin="layout" path="M 2.77778E-6 -0.00532 L 0.21267 -0.00532 " pathEditMode="relative" rAng="0" ptsTypes="AA">
                                      <p:cBhvr>
                                        <p:cTn id="27" dur="5000" fill="hold"/>
                                        <p:tgtEl>
                                          <p:spTgt spid="3"/>
                                        </p:tgtEl>
                                        <p:attrNameLst>
                                          <p:attrName>ppt_x</p:attrName>
                                          <p:attrName>ppt_y</p:attrName>
                                        </p:attrNameLst>
                                      </p:cBhvr>
                                      <p:rCtr x="106" y="0"/>
                                    </p:animMotion>
                                  </p:childTnLst>
                                </p:cTn>
                              </p:par>
                            </p:childTnLst>
                          </p:cTn>
                        </p:par>
                        <p:par>
                          <p:cTn id="28" fill="hold">
                            <p:stCondLst>
                              <p:cond delay="205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20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20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2000"/>
                                        <p:tgtEl>
                                          <p:spTgt spid="25"/>
                                        </p:tgtEl>
                                      </p:cBhvr>
                                    </p:animEffect>
                                  </p:childTnLst>
                                </p:cTn>
                              </p:par>
                              <p:par>
                                <p:cTn id="46" presetID="10"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20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repeatCount="3000"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2000"/>
                                        <p:tgtEl>
                                          <p:spTgt spid="33"/>
                                        </p:tgtEl>
                                      </p:cBhvr>
                                    </p:animEffect>
                                  </p:childTnLst>
                                </p:cTn>
                              </p:par>
                              <p:par>
                                <p:cTn id="54" presetID="2" presetClass="entr" presetSubtype="1"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print"/>
          <a:srcRect/>
          <a:stretch>
            <a:fillRect/>
          </a:stretch>
        </p:blipFill>
        <p:spPr bwMode="auto">
          <a:xfrm>
            <a:off x="1331640" y="4149080"/>
            <a:ext cx="1584176" cy="945964"/>
          </a:xfrm>
          <a:prstGeom prst="rect">
            <a:avLst/>
          </a:prstGeom>
          <a:noFill/>
        </p:spPr>
      </p:pic>
      <p:pic>
        <p:nvPicPr>
          <p:cNvPr id="5" name="Image 4" descr="D:\RB\Images\Screenpresso\2019-01-04_20h06_58.jpg"/>
          <p:cNvPicPr>
            <a:picLocks noChangeAspect="1"/>
          </p:cNvPicPr>
          <p:nvPr/>
        </p:nvPicPr>
        <p:blipFill>
          <a:blip r:embed="rId3" cstate="print"/>
          <a:srcRect/>
          <a:stretch>
            <a:fillRect/>
          </a:stretch>
        </p:blipFill>
        <p:spPr bwMode="auto">
          <a:xfrm>
            <a:off x="6876256" y="4653136"/>
            <a:ext cx="1800000" cy="345908"/>
          </a:xfrm>
          <a:prstGeom prst="rect">
            <a:avLst/>
          </a:prstGeom>
          <a:noFill/>
          <a:ln w="9525">
            <a:noFill/>
            <a:miter lim="800000"/>
            <a:headEnd/>
            <a:tailEnd/>
          </a:ln>
        </p:spPr>
      </p:pic>
      <p:pic>
        <p:nvPicPr>
          <p:cNvPr id="6" name="Image 5" descr="D:\RB\Images\Screenpresso\2019-01-04_20h08_26.jpg"/>
          <p:cNvPicPr>
            <a:picLocks noChangeAspect="1"/>
          </p:cNvPicPr>
          <p:nvPr/>
        </p:nvPicPr>
        <p:blipFill>
          <a:blip r:embed="rId4" cstate="print"/>
          <a:srcRect/>
          <a:stretch>
            <a:fillRect/>
          </a:stretch>
        </p:blipFill>
        <p:spPr bwMode="auto">
          <a:xfrm>
            <a:off x="4932040" y="4653136"/>
            <a:ext cx="1800000" cy="378852"/>
          </a:xfrm>
          <a:prstGeom prst="rect">
            <a:avLst/>
          </a:prstGeom>
          <a:noFill/>
          <a:ln w="9525">
            <a:noFill/>
            <a:miter lim="800000"/>
            <a:headEnd/>
            <a:tailEnd/>
          </a:ln>
        </p:spPr>
      </p:pic>
      <p:pic>
        <p:nvPicPr>
          <p:cNvPr id="7" name="Image 6" descr="D:\RB\Images\Screenpresso\2019-01-04_20h05_11.jpg"/>
          <p:cNvPicPr>
            <a:picLocks noChangeAspect="1"/>
          </p:cNvPicPr>
          <p:nvPr/>
        </p:nvPicPr>
        <p:blipFill>
          <a:blip r:embed="rId5" cstate="print"/>
          <a:srcRect/>
          <a:stretch>
            <a:fillRect/>
          </a:stretch>
        </p:blipFill>
        <p:spPr bwMode="auto">
          <a:xfrm>
            <a:off x="2987824" y="4221088"/>
            <a:ext cx="1800000" cy="971835"/>
          </a:xfrm>
          <a:prstGeom prst="rect">
            <a:avLst/>
          </a:prstGeom>
          <a:noFill/>
          <a:ln w="9525">
            <a:noFill/>
            <a:miter lim="800000"/>
            <a:headEnd/>
            <a:tailEnd/>
          </a:ln>
        </p:spPr>
      </p:pic>
      <p:grpSp>
        <p:nvGrpSpPr>
          <p:cNvPr id="71" name="Groupe 70"/>
          <p:cNvGrpSpPr/>
          <p:nvPr/>
        </p:nvGrpSpPr>
        <p:grpSpPr>
          <a:xfrm>
            <a:off x="3563888" y="1988840"/>
            <a:ext cx="2673821" cy="1337660"/>
            <a:chOff x="3563888" y="1988840"/>
            <a:chExt cx="2673821" cy="1337660"/>
          </a:xfrm>
        </p:grpSpPr>
        <p:pic>
          <p:nvPicPr>
            <p:cNvPr id="3" name="Picture 2"/>
            <p:cNvPicPr>
              <a:picLocks noChangeAspect="1" noChangeArrowheads="1"/>
            </p:cNvPicPr>
            <p:nvPr/>
          </p:nvPicPr>
          <p:blipFill>
            <a:blip r:embed="rId6" cstate="print"/>
            <a:srcRect/>
            <a:stretch>
              <a:fillRect/>
            </a:stretch>
          </p:blipFill>
          <p:spPr bwMode="auto">
            <a:xfrm>
              <a:off x="3563888" y="1988840"/>
              <a:ext cx="2322387" cy="1337660"/>
            </a:xfrm>
            <a:prstGeom prst="rect">
              <a:avLst/>
            </a:prstGeom>
            <a:noFill/>
            <a:ln w="9525">
              <a:noFill/>
              <a:miter lim="800000"/>
              <a:headEnd/>
              <a:tailEnd/>
            </a:ln>
            <a:effectLst/>
          </p:spPr>
        </p:pic>
        <p:sp>
          <p:nvSpPr>
            <p:cNvPr id="26" name="Rectangle 25"/>
            <p:cNvSpPr/>
            <p:nvPr/>
          </p:nvSpPr>
          <p:spPr>
            <a:xfrm>
              <a:off x="4005461" y="2501280"/>
              <a:ext cx="2232248" cy="261610"/>
            </a:xfrm>
            <a:prstGeom prst="rect">
              <a:avLst/>
            </a:prstGeom>
          </p:spPr>
          <p:txBody>
            <a:bodyPr wrap="square">
              <a:spAutoFit/>
            </a:bodyPr>
            <a:lstStyle/>
            <a:p>
              <a:r>
                <a:rPr lang="fr-FR" sz="1100" b="1" dirty="0" smtClean="0"/>
                <a:t>Wireless Router IEEE 802.11b/g/n</a:t>
              </a:r>
              <a:endParaRPr lang="fr-FR" sz="1100" b="1" dirty="0"/>
            </a:p>
          </p:txBody>
        </p:sp>
      </p:grpSp>
      <p:sp>
        <p:nvSpPr>
          <p:cNvPr id="79" name="Rectangle 78"/>
          <p:cNvSpPr/>
          <p:nvPr/>
        </p:nvSpPr>
        <p:spPr>
          <a:xfrm>
            <a:off x="7234383" y="5639359"/>
            <a:ext cx="1368152" cy="1165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000" dirty="0" smtClean="0">
                <a:solidFill>
                  <a:schemeClr val="tx1"/>
                </a:solidFill>
                <a:latin typeface="+mj-lt"/>
              </a:rPr>
              <a:t>7C:2E:0D:02:EA:DD</a:t>
            </a:r>
            <a:endParaRPr lang="fr-FR" sz="1000" dirty="0">
              <a:latin typeface="+mj-lt"/>
            </a:endParaRPr>
          </a:p>
        </p:txBody>
      </p:sp>
      <p:sp>
        <p:nvSpPr>
          <p:cNvPr id="80" name="Rectangle 79"/>
          <p:cNvSpPr/>
          <p:nvPr/>
        </p:nvSpPr>
        <p:spPr>
          <a:xfrm>
            <a:off x="5183923" y="5638799"/>
            <a:ext cx="1368152" cy="1165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000" dirty="0" smtClean="0">
                <a:solidFill>
                  <a:srgbClr val="000000"/>
                </a:solidFill>
              </a:rPr>
              <a:t>7C:2E:0D:02:FF:6B </a:t>
            </a:r>
            <a:endParaRPr lang="fr-FR" sz="1000" dirty="0">
              <a:latin typeface="+mj-lt"/>
            </a:endParaRPr>
          </a:p>
        </p:txBody>
      </p:sp>
      <p:sp>
        <p:nvSpPr>
          <p:cNvPr id="81" name="Rectangle 80"/>
          <p:cNvSpPr/>
          <p:nvPr/>
        </p:nvSpPr>
        <p:spPr>
          <a:xfrm>
            <a:off x="3170081" y="5640621"/>
            <a:ext cx="1368152" cy="1165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000" dirty="0" smtClean="0">
                <a:solidFill>
                  <a:schemeClr val="tx1"/>
                </a:solidFill>
              </a:rPr>
              <a:t>7C:2E:0D:02:48:49</a:t>
            </a:r>
            <a:r>
              <a:rPr lang="fr-FR" sz="1000" dirty="0" smtClean="0">
                <a:solidFill>
                  <a:srgbClr val="000000"/>
                </a:solidFill>
              </a:rPr>
              <a:t> </a:t>
            </a:r>
            <a:endParaRPr lang="fr-FR" sz="1000" dirty="0">
              <a:latin typeface="+mj-lt"/>
            </a:endParaRPr>
          </a:p>
        </p:txBody>
      </p:sp>
      <p:sp>
        <p:nvSpPr>
          <p:cNvPr id="82" name="Rectangle 81"/>
          <p:cNvSpPr/>
          <p:nvPr/>
        </p:nvSpPr>
        <p:spPr>
          <a:xfrm>
            <a:off x="4405990" y="1237129"/>
            <a:ext cx="1368000" cy="115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defRPr/>
            </a:pPr>
            <a:r>
              <a:rPr lang="fr-FR" sz="1000" dirty="0" smtClean="0">
                <a:solidFill>
                  <a:srgbClr val="000000"/>
                </a:solidFill>
              </a:rPr>
              <a:t>192.168.10.240</a:t>
            </a:r>
          </a:p>
        </p:txBody>
      </p:sp>
      <p:sp>
        <p:nvSpPr>
          <p:cNvPr id="89" name="Rectangle 88"/>
          <p:cNvSpPr/>
          <p:nvPr/>
        </p:nvSpPr>
        <p:spPr>
          <a:xfrm>
            <a:off x="4405990" y="1398204"/>
            <a:ext cx="1368000" cy="115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defRPr/>
            </a:pPr>
            <a:r>
              <a:rPr lang="fr-FR" sz="1000" dirty="0" smtClean="0">
                <a:solidFill>
                  <a:srgbClr val="000000"/>
                </a:solidFill>
              </a:rPr>
              <a:t>192.168.10.50</a:t>
            </a:r>
          </a:p>
        </p:txBody>
      </p:sp>
      <p:sp>
        <p:nvSpPr>
          <p:cNvPr id="90" name="Rectangle 89"/>
          <p:cNvSpPr/>
          <p:nvPr/>
        </p:nvSpPr>
        <p:spPr>
          <a:xfrm>
            <a:off x="4405990" y="1550894"/>
            <a:ext cx="1368000" cy="115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defRPr/>
            </a:pPr>
            <a:r>
              <a:rPr lang="fr-FR" sz="1000" dirty="0" smtClean="0">
                <a:solidFill>
                  <a:srgbClr val="000000"/>
                </a:solidFill>
              </a:rPr>
              <a:t>192.168.10.10 </a:t>
            </a:r>
          </a:p>
        </p:txBody>
      </p:sp>
      <p:sp>
        <p:nvSpPr>
          <p:cNvPr id="2" name="Espace réservé du numéro de diapositive 1"/>
          <p:cNvSpPr>
            <a:spLocks noGrp="1"/>
          </p:cNvSpPr>
          <p:nvPr>
            <p:ph type="sldNum" sz="quarter" idx="12"/>
          </p:nvPr>
        </p:nvSpPr>
        <p:spPr/>
        <p:txBody>
          <a:bodyPr/>
          <a:lstStyle/>
          <a:p>
            <a:fld id="{27F8C75B-07D5-47E3-9B60-C218A4B667A9}" type="slidenum">
              <a:rPr lang="fr-FR" smtClean="0"/>
              <a:pPr/>
              <a:t>6</a:t>
            </a:fld>
            <a:endParaRPr lang="fr-FR" dirty="0"/>
          </a:p>
        </p:txBody>
      </p:sp>
      <p:graphicFrame>
        <p:nvGraphicFramePr>
          <p:cNvPr id="19" name="Tableau 18"/>
          <p:cNvGraphicFramePr>
            <a:graphicFrameLocks noGrp="1"/>
          </p:cNvGraphicFramePr>
          <p:nvPr/>
        </p:nvGraphicFramePr>
        <p:xfrm>
          <a:off x="323528" y="5301208"/>
          <a:ext cx="8640961" cy="946866"/>
        </p:xfrm>
        <a:graphic>
          <a:graphicData uri="http://schemas.openxmlformats.org/drawingml/2006/table">
            <a:tbl>
              <a:tblPr/>
              <a:tblGrid>
                <a:gridCol w="936103"/>
                <a:gridCol w="1584176"/>
                <a:gridCol w="2016224"/>
                <a:gridCol w="2016225"/>
                <a:gridCol w="2088233"/>
              </a:tblGrid>
              <a:tr h="138847">
                <a:tc>
                  <a:txBody>
                    <a:bodyPr/>
                    <a:lstStyle/>
                    <a:p>
                      <a:pPr algn="ctr" rtl="0" fontAlgn="b"/>
                      <a:r>
                        <a:rPr lang="fr-FR" sz="1000" b="1" i="0" u="none" strike="noStrike" dirty="0">
                          <a:solidFill>
                            <a:srgbClr val="000000"/>
                          </a:solidFill>
                          <a:latin typeface="+mj-lt"/>
                        </a:rPr>
                        <a:t>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dirty="0" smtClean="0">
                          <a:solidFill>
                            <a:srgbClr val="000000"/>
                          </a:solidFill>
                          <a:latin typeface="+mj-lt"/>
                        </a:rPr>
                        <a:t>PC OBS STUDIO</a:t>
                      </a:r>
                      <a:endParaRPr lang="fr-FR" sz="1000" b="1"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a:solidFill>
                            <a:srgbClr val="000000"/>
                          </a:solidFill>
                          <a:latin typeface="+mj-lt"/>
                        </a:rPr>
                        <a:t>ATEM BROADCAST PANEL</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a:solidFill>
                            <a:srgbClr val="000000"/>
                          </a:solidFill>
                          <a:latin typeface="+mj-lt"/>
                        </a:rPr>
                        <a:t>ATEM 1 M/E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dirty="0" smtClean="0">
                          <a:solidFill>
                            <a:srgbClr val="000000"/>
                          </a:solidFill>
                          <a:latin typeface="+mj-lt"/>
                        </a:rPr>
                        <a:t>ATEM</a:t>
                      </a:r>
                      <a:r>
                        <a:rPr lang="fr-FR" sz="1000" b="1" i="0" u="none" strike="noStrike" baseline="0" dirty="0" smtClean="0">
                          <a:solidFill>
                            <a:srgbClr val="000000"/>
                          </a:solidFill>
                          <a:latin typeface="+mj-lt"/>
                        </a:rPr>
                        <a:t> </a:t>
                      </a:r>
                      <a:r>
                        <a:rPr lang="fr-FR" sz="1000" b="1" i="0" u="none" strike="noStrike" dirty="0" smtClean="0">
                          <a:solidFill>
                            <a:srgbClr val="000000"/>
                          </a:solidFill>
                          <a:latin typeface="+mj-lt"/>
                        </a:rPr>
                        <a:t>HYPERDECK</a:t>
                      </a:r>
                      <a:endParaRPr lang="fr-FR" sz="1000" b="1"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847">
                <a:tc>
                  <a:txBody>
                    <a:bodyPr/>
                    <a:lstStyle/>
                    <a:p>
                      <a:pPr algn="ctr" rtl="0" fontAlgn="b"/>
                      <a:r>
                        <a:rPr lang="fr-FR" sz="1000" b="0" i="0" u="none" strike="noStrike" dirty="0" smtClean="0">
                          <a:solidFill>
                            <a:srgbClr val="000000"/>
                          </a:solidFill>
                          <a:latin typeface="+mj-lt"/>
                        </a:rPr>
                        <a:t>ADRESSAGE</a:t>
                      </a:r>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dirty="0" smtClean="0">
                          <a:solidFill>
                            <a:srgbClr val="000000"/>
                          </a:solidFill>
                          <a:latin typeface="+mj-lt"/>
                        </a:rPr>
                        <a:t>DHCP</a:t>
                      </a:r>
                      <a:r>
                        <a:rPr lang="fr-FR" sz="1000" b="0" i="0" u="none" strike="noStrike" dirty="0" smtClean="0">
                          <a:solidFill>
                            <a:srgbClr val="000000"/>
                          </a:solidFill>
                          <a:latin typeface="+mj-lt"/>
                        </a:rPr>
                        <a:t> (Dynamique)</a:t>
                      </a:r>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dirty="0" smtClean="0">
                          <a:solidFill>
                            <a:srgbClr val="000000"/>
                          </a:solidFill>
                          <a:latin typeface="+mj-lt"/>
                        </a:rPr>
                        <a:t>DHCP</a:t>
                      </a:r>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dirty="0" smtClean="0">
                          <a:solidFill>
                            <a:srgbClr val="000000"/>
                          </a:solidFill>
                          <a:latin typeface="+mj-lt"/>
                        </a:rPr>
                        <a:t>Pas de DHCP - </a:t>
                      </a:r>
                      <a:r>
                        <a:rPr lang="fr-FR" sz="1000" b="1" i="0" u="none" strike="noStrike" dirty="0" err="1" smtClean="0">
                          <a:solidFill>
                            <a:srgbClr val="000000"/>
                          </a:solidFill>
                          <a:latin typeface="+mj-lt"/>
                        </a:rPr>
                        <a:t>iP</a:t>
                      </a:r>
                      <a:r>
                        <a:rPr lang="fr-FR" sz="1000" b="0" i="0" u="none" strike="noStrike" dirty="0" smtClean="0">
                          <a:solidFill>
                            <a:srgbClr val="000000"/>
                          </a:solidFill>
                          <a:latin typeface="+mj-lt"/>
                        </a:rPr>
                        <a:t> (Statique)</a:t>
                      </a:r>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dirty="0" smtClean="0">
                          <a:solidFill>
                            <a:srgbClr val="000000"/>
                          </a:solidFill>
                          <a:latin typeface="+mj-lt"/>
                        </a:rPr>
                        <a:t>DHCP</a:t>
                      </a:r>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84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smtClean="0">
                          <a:solidFill>
                            <a:schemeClr val="tx1"/>
                          </a:solidFill>
                          <a:latin typeface="+mj-lt"/>
                        </a:rPr>
                        <a:t>MAC </a:t>
                      </a:r>
                      <a:r>
                        <a:rPr lang="fr-FR" sz="1000" b="0" i="0" u="none" strike="noStrike" dirty="0" err="1" smtClean="0">
                          <a:solidFill>
                            <a:schemeClr val="tx1"/>
                          </a:solidFill>
                          <a:latin typeface="+mj-lt"/>
                        </a:rPr>
                        <a:t>Address</a:t>
                      </a:r>
                      <a:r>
                        <a:rPr lang="fr-FR" sz="1000" b="0" i="0" u="none" strike="noStrike" dirty="0" smtClean="0">
                          <a:solidFill>
                            <a:schemeClr val="tx1"/>
                          </a:solidFill>
                          <a:latin typeface="+mj-lt"/>
                        </a:rPr>
                        <a:t>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kern="1200" dirty="0" smtClean="0">
                          <a:solidFill>
                            <a:schemeClr val="tx1"/>
                          </a:solidFill>
                          <a:latin typeface="+mn-lt"/>
                          <a:ea typeface="+mn-ea"/>
                          <a:cs typeface="+mn-cs"/>
                        </a:rPr>
                        <a:t>7C:2E:XX:XX:XX:XX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smtClean="0">
                          <a:solidFill>
                            <a:schemeClr val="tx1"/>
                          </a:solidFill>
                          <a:latin typeface="+mj-lt"/>
                        </a:rPr>
                        <a:t>7C:2E:0D:02:48:49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dirty="0" smtClean="0">
                          <a:solidFill>
                            <a:srgbClr val="000000"/>
                          </a:solidFill>
                          <a:latin typeface="+mn-lt"/>
                        </a:rPr>
                        <a:t>7C:2E:0D:02:FF:6B </a:t>
                      </a:r>
                      <a:endParaRPr lang="fr-FR" sz="1000" b="0" i="0" u="none" strike="noStrike" dirty="0">
                        <a:solidFill>
                          <a:srgbClr val="000000"/>
                        </a:solidFill>
                        <a:latin typeface="+mn-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smtClean="0">
                          <a:solidFill>
                            <a:schemeClr val="tx1"/>
                          </a:solidFill>
                          <a:latin typeface="+mj-lt"/>
                        </a:rPr>
                        <a:t>7C:2E:0D:02:EA:DD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847">
                <a:tc>
                  <a:txBody>
                    <a:bodyPr/>
                    <a:lstStyle/>
                    <a:p>
                      <a:pPr algn="ctr" rtl="0" fontAlgn="b"/>
                      <a:r>
                        <a:rPr lang="fr-FR" sz="1000" b="0" i="0" u="none" strike="noStrike">
                          <a:solidFill>
                            <a:srgbClr val="000000"/>
                          </a:solidFill>
                          <a:latin typeface="+mj-lt"/>
                        </a:rPr>
                        <a:t>ADRESSE IP</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kern="1200" dirty="0" smtClean="0">
                          <a:solidFill>
                            <a:srgbClr val="000000"/>
                          </a:solidFill>
                          <a:latin typeface="+mn-lt"/>
                          <a:ea typeface="+mn-ea"/>
                          <a:cs typeface="+mn-cs"/>
                        </a:rPr>
                        <a:t>192.268.10.240</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847">
                <a:tc>
                  <a:txBody>
                    <a:bodyPr/>
                    <a:lstStyle/>
                    <a:p>
                      <a:pPr algn="ctr" rtl="0" fontAlgn="b"/>
                      <a:r>
                        <a:rPr lang="fr-FR" sz="1000" b="0" i="0" u="none" strike="noStrike">
                          <a:solidFill>
                            <a:srgbClr val="000000"/>
                          </a:solidFill>
                          <a:latin typeface="+mj-lt"/>
                        </a:rPr>
                        <a:t>SUBNET</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rgbClr val="000000"/>
                          </a:solidFill>
                          <a:latin typeface="+mj-lt"/>
                        </a:rPr>
                        <a:t> </a:t>
                      </a:r>
                      <a:r>
                        <a:rPr lang="fr-FR" sz="1000" b="0" i="0" u="none" strike="noStrike" kern="1200" dirty="0" smtClean="0">
                          <a:solidFill>
                            <a:srgbClr val="000000"/>
                          </a:solidFill>
                          <a:latin typeface="+mn-lt"/>
                          <a:ea typeface="+mn-ea"/>
                          <a:cs typeface="+mn-cs"/>
                        </a:rPr>
                        <a:t>255.255.255.0</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fr-FR" sz="1000" b="0" i="0" u="none" strike="noStrike" dirty="0">
                          <a:solidFill>
                            <a:srgbClr val="000000"/>
                          </a:solidFill>
                          <a:latin typeface="+mj-lt"/>
                        </a:rPr>
                        <a:t>255.255.255.0</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latin typeface="+mj-lt"/>
                        </a:rPr>
                        <a:t>255.255.255.0</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dirty="0">
                          <a:solidFill>
                            <a:srgbClr val="000000"/>
                          </a:solidFill>
                          <a:latin typeface="+mj-lt"/>
                        </a:rPr>
                        <a:t>255.255.255.0</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847">
                <a:tc>
                  <a:txBody>
                    <a:bodyPr/>
                    <a:lstStyle/>
                    <a:p>
                      <a:pPr algn="ctr" rtl="0" fontAlgn="b"/>
                      <a:r>
                        <a:rPr lang="fr-FR" sz="1000" b="0" i="0" u="none" strike="noStrike" dirty="0">
                          <a:solidFill>
                            <a:srgbClr val="000000"/>
                          </a:solidFill>
                          <a:latin typeface="+mj-lt"/>
                        </a:rPr>
                        <a:t>GATEWAY</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rgbClr val="000000"/>
                          </a:solidFill>
                          <a:latin typeface="+mj-lt"/>
                        </a:rPr>
                        <a:t> </a:t>
                      </a:r>
                      <a:r>
                        <a:rPr lang="fr-FR" sz="1000" b="0" i="0" u="none" strike="noStrike" kern="1200" dirty="0" smtClean="0">
                          <a:solidFill>
                            <a:srgbClr val="000000"/>
                          </a:solidFill>
                          <a:latin typeface="+mn-lt"/>
                          <a:ea typeface="+mn-ea"/>
                          <a:cs typeface="+mn-cs"/>
                        </a:rPr>
                        <a:t>192.168.10.1</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fr-FR" sz="1000" b="0" i="0" u="none" strike="noStrike" dirty="0">
                          <a:solidFill>
                            <a:srgbClr val="000000"/>
                          </a:solidFill>
                          <a:latin typeface="+mj-lt"/>
                        </a:rPr>
                        <a:t>192.168.10.1</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latin typeface="+mj-lt"/>
                        </a:rPr>
                        <a:t>192.168.10.1</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dirty="0">
                          <a:solidFill>
                            <a:srgbClr val="000000"/>
                          </a:solidFill>
                          <a:latin typeface="+mj-lt"/>
                        </a:rPr>
                        <a:t>192.168.10.1</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0" name="ZoneTexte 19"/>
          <p:cNvSpPr txBox="1"/>
          <p:nvPr/>
        </p:nvSpPr>
        <p:spPr>
          <a:xfrm>
            <a:off x="2095908" y="476672"/>
            <a:ext cx="4952190" cy="338554"/>
          </a:xfrm>
          <a:prstGeom prst="rect">
            <a:avLst/>
          </a:prstGeom>
          <a:noFill/>
          <a:ln>
            <a:solidFill>
              <a:schemeClr val="tx1"/>
            </a:solidFill>
          </a:ln>
        </p:spPr>
        <p:txBody>
          <a:bodyPr wrap="none" rtlCol="0">
            <a:spAutoFit/>
          </a:bodyPr>
          <a:lstStyle/>
          <a:p>
            <a:pPr algn="ctr"/>
            <a:r>
              <a:rPr lang="fr-FR" sz="1600" b="1" u="sng" cap="all" dirty="0" smtClean="0"/>
              <a:t>branchement de la régie sur un réseau </a:t>
            </a:r>
            <a:r>
              <a:rPr lang="fr-FR" sz="1600" b="1" u="sng" cap="all" dirty="0" err="1" smtClean="0"/>
              <a:t>ethernet</a:t>
            </a:r>
            <a:endParaRPr lang="fr-FR" sz="1600" b="1" u="sng" cap="all" dirty="0" smtClean="0"/>
          </a:p>
        </p:txBody>
      </p:sp>
      <p:graphicFrame>
        <p:nvGraphicFramePr>
          <p:cNvPr id="21" name="Tableau 20"/>
          <p:cNvGraphicFramePr>
            <a:graphicFrameLocks noGrp="1"/>
          </p:cNvGraphicFramePr>
          <p:nvPr/>
        </p:nvGraphicFramePr>
        <p:xfrm>
          <a:off x="1547664" y="1052736"/>
          <a:ext cx="6096000" cy="636652"/>
        </p:xfrm>
        <a:graphic>
          <a:graphicData uri="http://schemas.openxmlformats.org/drawingml/2006/table">
            <a:tbl>
              <a:tblPr/>
              <a:tblGrid>
                <a:gridCol w="576064"/>
                <a:gridCol w="1944216"/>
                <a:gridCol w="2051720"/>
                <a:gridCol w="1524000"/>
              </a:tblGrid>
              <a:tr h="136619">
                <a:tc>
                  <a:txBody>
                    <a:bodyPr/>
                    <a:lstStyle/>
                    <a:p>
                      <a:pPr algn="ctr" rtl="0" fontAlgn="ctr"/>
                      <a:r>
                        <a:rPr lang="fr-FR" sz="1000" b="1" i="0" u="none" strike="noStrike" dirty="0">
                          <a:solidFill>
                            <a:srgbClr val="0099CC"/>
                          </a:solidFill>
                          <a:latin typeface="+mn-lt"/>
                        </a:rPr>
                        <a:t>#</a:t>
                      </a:r>
                      <a:r>
                        <a:rPr lang="fr-FR" sz="1000" b="0" i="0" u="none" strike="noStrike" dirty="0">
                          <a:solidFill>
                            <a:srgbClr val="000000"/>
                          </a:solidFill>
                          <a:latin typeface="+mn-lt"/>
                        </a:rPr>
                        <a:t> </a:t>
                      </a:r>
                      <a:endParaRPr lang="fr-FR" sz="1000" b="1" i="0" u="none" strike="noStrike" dirty="0">
                        <a:solidFill>
                          <a:srgbClr val="0099CC"/>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1" i="0" u="none" strike="noStrike" dirty="0" err="1" smtClean="0">
                          <a:solidFill>
                            <a:srgbClr val="0099CC"/>
                          </a:solidFill>
                          <a:latin typeface="+mn-lt"/>
                        </a:rPr>
                        <a:t>Device</a:t>
                      </a:r>
                      <a:r>
                        <a:rPr lang="fr-FR" sz="1000" b="1" i="0" u="none" strike="noStrike" dirty="0" smtClean="0">
                          <a:solidFill>
                            <a:srgbClr val="0099CC"/>
                          </a:solidFill>
                          <a:latin typeface="+mn-lt"/>
                        </a:rPr>
                        <a:t> Name</a:t>
                      </a:r>
                      <a:r>
                        <a:rPr lang="fr-FR" sz="1000" b="0" i="0" u="none" strike="noStrike" dirty="0" smtClean="0">
                          <a:solidFill>
                            <a:srgbClr val="000000"/>
                          </a:solidFill>
                          <a:latin typeface="+mn-lt"/>
                        </a:rPr>
                        <a:t> </a:t>
                      </a:r>
                      <a:endParaRPr lang="fr-FR" sz="1000" b="1" i="0" u="none" strike="noStrike" dirty="0" smtClean="0">
                        <a:solidFill>
                          <a:srgbClr val="0099CC"/>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1" i="0" u="none" strike="noStrike" dirty="0" smtClean="0">
                          <a:solidFill>
                            <a:srgbClr val="0099CC"/>
                          </a:solidFill>
                          <a:latin typeface="+mn-lt"/>
                        </a:rPr>
                        <a:t>IP </a:t>
                      </a:r>
                      <a:r>
                        <a:rPr lang="fr-FR" sz="1000" b="1" i="0" u="none" strike="noStrike" dirty="0" err="1" smtClean="0">
                          <a:solidFill>
                            <a:srgbClr val="0099CC"/>
                          </a:solidFill>
                          <a:latin typeface="+mn-lt"/>
                        </a:rPr>
                        <a:t>Address</a:t>
                      </a:r>
                      <a:r>
                        <a:rPr lang="fr-FR" sz="1000" b="0" i="0" u="none" strike="noStrike" dirty="0" smtClean="0">
                          <a:solidFill>
                            <a:srgbClr val="000000"/>
                          </a:solidFill>
                          <a:latin typeface="+mn-lt"/>
                        </a:rPr>
                        <a:t> </a:t>
                      </a:r>
                      <a:endParaRPr lang="fr-FR" sz="1000" b="1" i="0" u="none" strike="noStrike" dirty="0" smtClean="0">
                        <a:solidFill>
                          <a:srgbClr val="0099CC"/>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1" i="0" u="none" strike="noStrike" dirty="0">
                          <a:solidFill>
                            <a:srgbClr val="0099CC"/>
                          </a:solidFill>
                          <a:latin typeface="+mn-lt"/>
                        </a:rPr>
                        <a:t>MAC </a:t>
                      </a:r>
                      <a:r>
                        <a:rPr lang="fr-FR" sz="1000" b="1" i="0" u="none" strike="noStrike" dirty="0" err="1">
                          <a:solidFill>
                            <a:srgbClr val="0099CC"/>
                          </a:solidFill>
                          <a:latin typeface="+mn-lt"/>
                        </a:rPr>
                        <a:t>Address</a:t>
                      </a:r>
                      <a:r>
                        <a:rPr lang="fr-FR" sz="1000" b="0" i="0" u="none" strike="noStrike" dirty="0">
                          <a:solidFill>
                            <a:srgbClr val="000000"/>
                          </a:solidFill>
                          <a:latin typeface="+mn-lt"/>
                        </a:rPr>
                        <a:t> </a:t>
                      </a:r>
                      <a:endParaRPr lang="fr-FR" sz="1000" b="1" i="0" u="none" strike="noStrike" dirty="0">
                        <a:solidFill>
                          <a:srgbClr val="0099CC"/>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19">
                <a:tc>
                  <a:txBody>
                    <a:bodyPr/>
                    <a:lstStyle/>
                    <a:p>
                      <a:pPr algn="ctr" rtl="0" fontAlgn="ctr"/>
                      <a:r>
                        <a:rPr lang="fr-FR" sz="1000" b="1" i="0" u="none" strike="noStrike">
                          <a:solidFill>
                            <a:srgbClr val="0099CC"/>
                          </a:solidFill>
                          <a:latin typeface="+mn-lt"/>
                        </a:rPr>
                        <a:t>1</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dirty="0" smtClean="0">
                          <a:solidFill>
                            <a:srgbClr val="000000"/>
                          </a:solidFill>
                          <a:latin typeface="+mn-lt"/>
                        </a:rPr>
                        <a:t>ATEM 1 M/E</a:t>
                      </a:r>
                      <a:endParaRPr lang="fr-FR" sz="1000" b="0" i="0" u="none" strike="noStrike" dirty="0">
                        <a:solidFill>
                          <a:srgbClr val="000000"/>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dirty="0" smtClean="0">
                          <a:solidFill>
                            <a:srgbClr val="000000"/>
                          </a:solidFill>
                          <a:latin typeface="+mn-lt"/>
                        </a:rPr>
                        <a:t>192.168.10.240</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dirty="0" smtClean="0">
                          <a:solidFill>
                            <a:srgbClr val="000000"/>
                          </a:solidFill>
                          <a:latin typeface="+mn-lt"/>
                        </a:rPr>
                        <a:t> </a:t>
                      </a:r>
                      <a:endParaRPr lang="fr-FR" sz="1000" b="0" i="0" u="none" strike="noStrike" dirty="0">
                        <a:solidFill>
                          <a:srgbClr val="000000"/>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19">
                <a:tc>
                  <a:txBody>
                    <a:bodyPr/>
                    <a:lstStyle/>
                    <a:p>
                      <a:pPr algn="ctr" rtl="0" fontAlgn="ctr"/>
                      <a:r>
                        <a:rPr lang="fr-FR" sz="1000" b="1" i="0" u="none" strike="noStrike">
                          <a:solidFill>
                            <a:srgbClr val="0099CC"/>
                          </a:solidFill>
                          <a:latin typeface="+mn-lt"/>
                        </a:rPr>
                        <a:t>2</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dirty="0" smtClean="0">
                          <a:solidFill>
                            <a:srgbClr val="000000"/>
                          </a:solidFill>
                          <a:latin typeface="+mn-lt"/>
                        </a:rPr>
                        <a:t>ATEM HYPERDECK </a:t>
                      </a:r>
                      <a:endParaRPr lang="fr-FR" sz="1000" b="0" i="0" u="none" strike="noStrike" dirty="0">
                        <a:solidFill>
                          <a:srgbClr val="000000"/>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dirty="0" smtClean="0">
                          <a:solidFill>
                            <a:srgbClr val="000000"/>
                          </a:solidFill>
                          <a:latin typeface="+mn-lt"/>
                        </a:rPr>
                        <a:t>192.168.10.50</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fr-FR" sz="1000" b="0" i="0" u="none" strike="noStrike" dirty="0">
                        <a:solidFill>
                          <a:srgbClr val="000000"/>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19">
                <a:tc>
                  <a:txBody>
                    <a:bodyPr/>
                    <a:lstStyle/>
                    <a:p>
                      <a:pPr algn="ctr" rtl="0" fontAlgn="ctr"/>
                      <a:r>
                        <a:rPr lang="fr-FR" sz="1000" b="1" i="0" u="none" strike="noStrike">
                          <a:solidFill>
                            <a:srgbClr val="0099CC"/>
                          </a:solidFill>
                          <a:latin typeface="+mn-lt"/>
                        </a:rPr>
                        <a:t>3</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dirty="0" smtClean="0">
                          <a:solidFill>
                            <a:srgbClr val="000000"/>
                          </a:solidFill>
                          <a:latin typeface="+mn-lt"/>
                        </a:rPr>
                        <a:t>ATEM BROADCAST PANEL </a:t>
                      </a:r>
                      <a:endParaRPr lang="fr-FR" sz="1000" b="0" i="0" u="none" strike="noStrike" dirty="0">
                        <a:solidFill>
                          <a:srgbClr val="000000"/>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dirty="0" smtClean="0">
                          <a:solidFill>
                            <a:srgbClr val="000000"/>
                          </a:solidFill>
                          <a:latin typeface="+mn-lt"/>
                        </a:rPr>
                        <a:t>192.168.10.10 </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dirty="0" smtClean="0">
                          <a:solidFill>
                            <a:srgbClr val="000000"/>
                          </a:solidFill>
                          <a:latin typeface="+mn-lt"/>
                        </a:rPr>
                        <a:t> </a:t>
                      </a:r>
                      <a:endParaRPr lang="fr-FR" sz="1000" b="0" i="0" u="none" strike="noStrike" dirty="0">
                        <a:solidFill>
                          <a:srgbClr val="000000"/>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68" name="Groupe 67"/>
          <p:cNvGrpSpPr/>
          <p:nvPr/>
        </p:nvGrpSpPr>
        <p:grpSpPr>
          <a:xfrm>
            <a:off x="2411760" y="3501008"/>
            <a:ext cx="5256584" cy="1224136"/>
            <a:chOff x="2411760" y="3501008"/>
            <a:chExt cx="5256584" cy="1224136"/>
          </a:xfrm>
        </p:grpSpPr>
        <p:cxnSp>
          <p:nvCxnSpPr>
            <p:cNvPr id="9" name="Connecteur droit 8"/>
            <p:cNvCxnSpPr/>
            <p:nvPr/>
          </p:nvCxnSpPr>
          <p:spPr>
            <a:xfrm flipV="1">
              <a:off x="2411760" y="3501008"/>
              <a:ext cx="0" cy="720080"/>
            </a:xfrm>
            <a:prstGeom prst="line">
              <a:avLst/>
            </a:prstGeom>
            <a:ln w="25400">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5724128" y="3645024"/>
              <a:ext cx="0" cy="1080120"/>
            </a:xfrm>
            <a:prstGeom prst="line">
              <a:avLst/>
            </a:prstGeom>
            <a:ln w="25400">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7668344" y="3501008"/>
              <a:ext cx="0" cy="1224136"/>
            </a:xfrm>
            <a:prstGeom prst="line">
              <a:avLst/>
            </a:prstGeom>
            <a:ln w="25400">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4067944" y="3645024"/>
              <a:ext cx="0" cy="648072"/>
            </a:xfrm>
            <a:prstGeom prst="line">
              <a:avLst/>
            </a:prstGeom>
            <a:ln w="25400">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6" name="Groupe 65"/>
          <p:cNvGrpSpPr/>
          <p:nvPr/>
        </p:nvGrpSpPr>
        <p:grpSpPr>
          <a:xfrm>
            <a:off x="2411760" y="3501008"/>
            <a:ext cx="2088232" cy="144016"/>
            <a:chOff x="2411760" y="3501008"/>
            <a:chExt cx="2088232" cy="144016"/>
          </a:xfrm>
        </p:grpSpPr>
        <p:cxnSp>
          <p:nvCxnSpPr>
            <p:cNvPr id="23" name="Connecteur droit 22"/>
            <p:cNvCxnSpPr/>
            <p:nvPr/>
          </p:nvCxnSpPr>
          <p:spPr>
            <a:xfrm>
              <a:off x="4067944" y="3645024"/>
              <a:ext cx="43204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411760" y="3501008"/>
              <a:ext cx="1897773" cy="4192"/>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67" name="Groupe 66"/>
          <p:cNvGrpSpPr/>
          <p:nvPr/>
        </p:nvGrpSpPr>
        <p:grpSpPr>
          <a:xfrm>
            <a:off x="4682067" y="3501008"/>
            <a:ext cx="2986277" cy="144016"/>
            <a:chOff x="4682067" y="3501008"/>
            <a:chExt cx="2986277" cy="144016"/>
          </a:xfrm>
        </p:grpSpPr>
        <p:cxnSp>
          <p:nvCxnSpPr>
            <p:cNvPr id="24" name="Connecteur droit 23"/>
            <p:cNvCxnSpPr/>
            <p:nvPr/>
          </p:nvCxnSpPr>
          <p:spPr>
            <a:xfrm>
              <a:off x="4682067" y="3640667"/>
              <a:ext cx="1042061" cy="435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860032" y="3501008"/>
              <a:ext cx="2808312"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70" name="Groupe 69"/>
          <p:cNvGrpSpPr/>
          <p:nvPr/>
        </p:nvGrpSpPr>
        <p:grpSpPr>
          <a:xfrm>
            <a:off x="5118389" y="1854035"/>
            <a:ext cx="2783773" cy="1502957"/>
            <a:chOff x="5118389" y="1854035"/>
            <a:chExt cx="2783773" cy="1502957"/>
          </a:xfrm>
        </p:grpSpPr>
        <p:cxnSp>
          <p:nvCxnSpPr>
            <p:cNvPr id="18" name="Connecteur droit 17"/>
            <p:cNvCxnSpPr/>
            <p:nvPr/>
          </p:nvCxnSpPr>
          <p:spPr>
            <a:xfrm flipV="1">
              <a:off x="5118389" y="3212976"/>
              <a:ext cx="0" cy="144016"/>
            </a:xfrm>
            <a:prstGeom prst="line">
              <a:avLst/>
            </a:prstGeom>
            <a:ln w="25400">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7" cstate="print"/>
            <a:srcRect/>
            <a:stretch>
              <a:fillRect/>
            </a:stretch>
          </p:blipFill>
          <p:spPr bwMode="auto">
            <a:xfrm>
              <a:off x="6434171" y="1854035"/>
              <a:ext cx="1467991" cy="1320136"/>
            </a:xfrm>
            <a:prstGeom prst="rect">
              <a:avLst/>
            </a:prstGeom>
            <a:noFill/>
            <a:ln w="9525">
              <a:noFill/>
              <a:miter lim="800000"/>
              <a:headEnd/>
              <a:tailEnd/>
            </a:ln>
            <a:effectLst/>
          </p:spPr>
        </p:pic>
        <p:cxnSp>
          <p:nvCxnSpPr>
            <p:cNvPr id="31" name="Connecteur droit 30"/>
            <p:cNvCxnSpPr/>
            <p:nvPr/>
          </p:nvCxnSpPr>
          <p:spPr>
            <a:xfrm>
              <a:off x="5122664" y="3348525"/>
              <a:ext cx="1897608" cy="0"/>
            </a:xfrm>
            <a:prstGeom prst="line">
              <a:avLst/>
            </a:prstGeom>
            <a:ln w="31750" cap="flat">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V="1">
              <a:off x="7020272" y="2996952"/>
              <a:ext cx="0" cy="360040"/>
            </a:xfrm>
            <a:prstGeom prst="line">
              <a:avLst/>
            </a:prstGeom>
            <a:ln w="31750" cap="flat">
              <a:solidFill>
                <a:srgbClr val="FF0000"/>
              </a:solidFill>
              <a:tailEnd type="oval"/>
            </a:ln>
          </p:spPr>
          <p:style>
            <a:lnRef idx="1">
              <a:schemeClr val="accent1"/>
            </a:lnRef>
            <a:fillRef idx="0">
              <a:schemeClr val="accent1"/>
            </a:fillRef>
            <a:effectRef idx="0">
              <a:schemeClr val="accent1"/>
            </a:effectRef>
            <a:fontRef idx="minor">
              <a:schemeClr val="tx1"/>
            </a:fontRef>
          </p:style>
        </p:cxnSp>
      </p:grpSp>
      <p:cxnSp>
        <p:nvCxnSpPr>
          <p:cNvPr id="34" name="Connecteur droit 33"/>
          <p:cNvCxnSpPr/>
          <p:nvPr/>
        </p:nvCxnSpPr>
        <p:spPr>
          <a:xfrm>
            <a:off x="2843808" y="4797152"/>
            <a:ext cx="0" cy="504056"/>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4860032" y="4797152"/>
            <a:ext cx="0" cy="504056"/>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6876256" y="4797152"/>
            <a:ext cx="0" cy="504056"/>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259632" y="4797152"/>
            <a:ext cx="0" cy="504056"/>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8964488" y="4797152"/>
            <a:ext cx="0" cy="504056"/>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grpSp>
        <p:nvGrpSpPr>
          <p:cNvPr id="69" name="Groupe 68"/>
          <p:cNvGrpSpPr/>
          <p:nvPr/>
        </p:nvGrpSpPr>
        <p:grpSpPr>
          <a:xfrm>
            <a:off x="323528" y="1878060"/>
            <a:ext cx="3460544" cy="1560800"/>
            <a:chOff x="323528" y="1878060"/>
            <a:chExt cx="3460544" cy="1560800"/>
          </a:xfrm>
        </p:grpSpPr>
        <p:pic>
          <p:nvPicPr>
            <p:cNvPr id="17" name="Image 16"/>
            <p:cNvPicPr>
              <a:picLocks noChangeAspect="1"/>
            </p:cNvPicPr>
            <p:nvPr/>
          </p:nvPicPr>
          <p:blipFill>
            <a:blip r:embed="rId2" cstate="print"/>
            <a:srcRect/>
            <a:stretch>
              <a:fillRect/>
            </a:stretch>
          </p:blipFill>
          <p:spPr bwMode="auto">
            <a:xfrm>
              <a:off x="323528" y="2492896"/>
              <a:ext cx="1584176" cy="945964"/>
            </a:xfrm>
            <a:prstGeom prst="rect">
              <a:avLst/>
            </a:prstGeom>
            <a:noFill/>
          </p:spPr>
        </p:pic>
        <p:pic>
          <p:nvPicPr>
            <p:cNvPr id="27" name="Picture 6"/>
            <p:cNvPicPr>
              <a:picLocks noChangeAspect="1" noChangeArrowheads="1"/>
            </p:cNvPicPr>
            <p:nvPr/>
          </p:nvPicPr>
          <p:blipFill>
            <a:blip r:embed="rId8" cstate="print"/>
            <a:srcRect/>
            <a:stretch>
              <a:fillRect/>
            </a:stretch>
          </p:blipFill>
          <p:spPr bwMode="auto">
            <a:xfrm rot="4484000">
              <a:off x="1847808" y="2364529"/>
              <a:ext cx="428625" cy="314325"/>
            </a:xfrm>
            <a:prstGeom prst="rect">
              <a:avLst/>
            </a:prstGeom>
            <a:noFill/>
            <a:ln w="9525">
              <a:noFill/>
              <a:miter lim="800000"/>
              <a:headEnd/>
              <a:tailEnd/>
            </a:ln>
            <a:effectLst/>
          </p:spPr>
        </p:pic>
        <p:pic>
          <p:nvPicPr>
            <p:cNvPr id="28" name="Picture 6"/>
            <p:cNvPicPr>
              <a:picLocks noChangeAspect="1" noChangeArrowheads="1"/>
            </p:cNvPicPr>
            <p:nvPr/>
          </p:nvPicPr>
          <p:blipFill>
            <a:blip r:embed="rId8" cstate="print"/>
            <a:srcRect/>
            <a:stretch>
              <a:fillRect/>
            </a:stretch>
          </p:blipFill>
          <p:spPr bwMode="auto">
            <a:xfrm rot="15304930">
              <a:off x="3412597" y="1935210"/>
              <a:ext cx="428625" cy="314325"/>
            </a:xfrm>
            <a:prstGeom prst="rect">
              <a:avLst/>
            </a:prstGeom>
            <a:noFill/>
            <a:ln w="9525">
              <a:noFill/>
              <a:miter lim="800000"/>
              <a:headEnd/>
              <a:tailEnd/>
            </a:ln>
            <a:effectLst/>
          </p:spPr>
        </p:pic>
        <p:cxnSp>
          <p:nvCxnSpPr>
            <p:cNvPr id="29" name="Connecteur droit 28"/>
            <p:cNvCxnSpPr>
              <a:endCxn id="28" idx="2"/>
            </p:cNvCxnSpPr>
            <p:nvPr/>
          </p:nvCxnSpPr>
          <p:spPr>
            <a:xfrm flipV="1">
              <a:off x="1907704" y="2051913"/>
              <a:ext cx="1871071" cy="51299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070909" y="2167467"/>
              <a:ext cx="795411" cy="400110"/>
            </a:xfrm>
            <a:prstGeom prst="rect">
              <a:avLst/>
            </a:prstGeom>
          </p:spPr>
          <p:txBody>
            <a:bodyPr wrap="none">
              <a:spAutoFit/>
            </a:bodyPr>
            <a:lstStyle/>
            <a:p>
              <a:pPr algn="ctr" fontAlgn="b"/>
              <a:r>
                <a:rPr lang="fr-FR" sz="1000" b="1" dirty="0" smtClean="0">
                  <a:solidFill>
                    <a:srgbClr val="000000"/>
                  </a:solidFill>
                </a:rPr>
                <a:t>DHCP</a:t>
              </a:r>
            </a:p>
            <a:p>
              <a:pPr algn="ctr" fontAlgn="b"/>
              <a:r>
                <a:rPr lang="fr-FR" sz="1000" b="1" dirty="0" smtClean="0">
                  <a:solidFill>
                    <a:srgbClr val="000000"/>
                  </a:solidFill>
                </a:rPr>
                <a:t>Dynamique</a:t>
              </a:r>
              <a:endParaRPr lang="fr-FR" sz="1000" b="1" dirty="0">
                <a:solidFill>
                  <a:srgbClr val="000000"/>
                </a:solidFill>
              </a:endParaRPr>
            </a:p>
          </p:txBody>
        </p:sp>
        <p:sp>
          <p:nvSpPr>
            <p:cNvPr id="39" name="Rectangle 38"/>
            <p:cNvSpPr/>
            <p:nvPr/>
          </p:nvSpPr>
          <p:spPr>
            <a:xfrm>
              <a:off x="2410282" y="2060848"/>
              <a:ext cx="813043" cy="400110"/>
            </a:xfrm>
            <a:prstGeom prst="rect">
              <a:avLst/>
            </a:prstGeom>
            <a:solidFill>
              <a:schemeClr val="bg1"/>
            </a:solidFill>
          </p:spPr>
          <p:txBody>
            <a:bodyPr wrap="none">
              <a:spAutoFit/>
            </a:bodyPr>
            <a:lstStyle/>
            <a:p>
              <a:pPr algn="ctr"/>
              <a:r>
                <a:rPr lang="fr-FR" sz="1000" dirty="0" smtClean="0"/>
                <a:t>WIFI</a:t>
              </a:r>
            </a:p>
            <a:p>
              <a:pPr algn="ctr"/>
              <a:r>
                <a:rPr lang="fr-FR" sz="1000" b="1" dirty="0" smtClean="0"/>
                <a:t>SSID Router</a:t>
              </a:r>
              <a:endParaRPr lang="fr-FR" sz="1000" b="1" dirty="0"/>
            </a:p>
          </p:txBody>
        </p:sp>
      </p:grpSp>
      <p:sp>
        <p:nvSpPr>
          <p:cNvPr id="49" name="Rectangle 48"/>
          <p:cNvSpPr/>
          <p:nvPr/>
        </p:nvSpPr>
        <p:spPr>
          <a:xfrm>
            <a:off x="1293540" y="5943947"/>
            <a:ext cx="7651286"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p:cNvSpPr/>
          <p:nvPr/>
        </p:nvSpPr>
        <p:spPr>
          <a:xfrm>
            <a:off x="2168551" y="1237131"/>
            <a:ext cx="1872000" cy="107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2168551" y="1389531"/>
            <a:ext cx="1872000" cy="107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2168551" y="1550897"/>
            <a:ext cx="1872000" cy="107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5" name="Groupe 64"/>
          <p:cNvGrpSpPr/>
          <p:nvPr/>
        </p:nvGrpSpPr>
        <p:grpSpPr>
          <a:xfrm>
            <a:off x="4309451" y="3204510"/>
            <a:ext cx="550581" cy="448898"/>
            <a:chOff x="4309451" y="3204510"/>
            <a:chExt cx="550581" cy="448898"/>
          </a:xfrm>
        </p:grpSpPr>
        <p:cxnSp>
          <p:nvCxnSpPr>
            <p:cNvPr id="13" name="Connecteur droit 12"/>
            <p:cNvCxnSpPr/>
            <p:nvPr/>
          </p:nvCxnSpPr>
          <p:spPr>
            <a:xfrm flipH="1" flipV="1">
              <a:off x="4309451" y="3204510"/>
              <a:ext cx="82" cy="300690"/>
            </a:xfrm>
            <a:prstGeom prst="line">
              <a:avLst/>
            </a:prstGeom>
            <a:ln w="2540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4499992" y="3212976"/>
              <a:ext cx="0" cy="432048"/>
            </a:xfrm>
            <a:prstGeom prst="line">
              <a:avLst/>
            </a:prstGeom>
            <a:ln w="2540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4673517" y="3221360"/>
              <a:ext cx="0" cy="432048"/>
            </a:xfrm>
            <a:prstGeom prst="line">
              <a:avLst/>
            </a:prstGeom>
            <a:ln w="2540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4860032" y="3212976"/>
              <a:ext cx="0" cy="288032"/>
            </a:xfrm>
            <a:prstGeom prst="line">
              <a:avLst/>
            </a:prstGeom>
            <a:ln w="25400">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78" name="Rectangle 77"/>
          <p:cNvSpPr/>
          <p:nvPr/>
        </p:nvSpPr>
        <p:spPr>
          <a:xfrm>
            <a:off x="175320" y="5272633"/>
            <a:ext cx="8892480"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p:cNvSpPr/>
          <p:nvPr/>
        </p:nvSpPr>
        <p:spPr>
          <a:xfrm>
            <a:off x="4378077" y="1241301"/>
            <a:ext cx="1368000" cy="115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defRPr/>
            </a:pPr>
            <a:endParaRPr lang="fr-FR" sz="1000" dirty="0" smtClean="0">
              <a:solidFill>
                <a:srgbClr val="000000"/>
              </a:solidFill>
            </a:endParaRPr>
          </a:p>
        </p:txBody>
      </p:sp>
      <p:sp>
        <p:nvSpPr>
          <p:cNvPr id="76" name="Rectangle 75"/>
          <p:cNvSpPr/>
          <p:nvPr/>
        </p:nvSpPr>
        <p:spPr>
          <a:xfrm>
            <a:off x="4378077" y="1402376"/>
            <a:ext cx="1368000" cy="115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defRPr/>
            </a:pPr>
            <a:endParaRPr lang="fr-FR" sz="1000" dirty="0" smtClean="0">
              <a:solidFill>
                <a:srgbClr val="000000"/>
              </a:solidFill>
            </a:endParaRPr>
          </a:p>
        </p:txBody>
      </p:sp>
      <p:sp>
        <p:nvSpPr>
          <p:cNvPr id="83" name="Rectangle 82"/>
          <p:cNvSpPr/>
          <p:nvPr/>
        </p:nvSpPr>
        <p:spPr>
          <a:xfrm>
            <a:off x="4378077" y="1555066"/>
            <a:ext cx="1368000" cy="115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defRPr/>
            </a:pPr>
            <a:r>
              <a:rPr lang="fr-FR" sz="1000" dirty="0" smtClean="0">
                <a:solidFill>
                  <a:srgbClr val="000000"/>
                </a:solidFill>
              </a:rPr>
              <a:t> </a:t>
            </a:r>
          </a:p>
        </p:txBody>
      </p:sp>
      <p:sp>
        <p:nvSpPr>
          <p:cNvPr id="77" name="Rectangle 76"/>
          <p:cNvSpPr/>
          <p:nvPr/>
        </p:nvSpPr>
        <p:spPr>
          <a:xfrm>
            <a:off x="683568" y="980728"/>
            <a:ext cx="813690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6" name="Groupe 85"/>
          <p:cNvGrpSpPr/>
          <p:nvPr/>
        </p:nvGrpSpPr>
        <p:grpSpPr>
          <a:xfrm>
            <a:off x="7153275" y="332656"/>
            <a:ext cx="1739205" cy="2239094"/>
            <a:chOff x="7153275" y="332656"/>
            <a:chExt cx="1739205" cy="2239094"/>
          </a:xfrm>
        </p:grpSpPr>
        <p:pic>
          <p:nvPicPr>
            <p:cNvPr id="1026" name="Picture 2"/>
            <p:cNvPicPr>
              <a:picLocks noChangeAspect="1" noChangeArrowheads="1"/>
            </p:cNvPicPr>
            <p:nvPr/>
          </p:nvPicPr>
          <p:blipFill>
            <a:blip r:embed="rId9" cstate="print"/>
            <a:srcRect/>
            <a:stretch>
              <a:fillRect/>
            </a:stretch>
          </p:blipFill>
          <p:spPr bwMode="auto">
            <a:xfrm>
              <a:off x="8100392" y="332656"/>
              <a:ext cx="792088" cy="740107"/>
            </a:xfrm>
            <a:prstGeom prst="rect">
              <a:avLst/>
            </a:prstGeom>
            <a:noFill/>
            <a:ln w="9525">
              <a:noFill/>
              <a:miter lim="800000"/>
              <a:headEnd/>
              <a:tailEnd/>
            </a:ln>
            <a:effectLst/>
          </p:spPr>
        </p:pic>
        <p:cxnSp>
          <p:nvCxnSpPr>
            <p:cNvPr id="64" name="Connecteur droit avec flèche 63"/>
            <p:cNvCxnSpPr/>
            <p:nvPr/>
          </p:nvCxnSpPr>
          <p:spPr>
            <a:xfrm flipV="1">
              <a:off x="7153275" y="1085850"/>
              <a:ext cx="952500" cy="1485900"/>
            </a:xfrm>
            <a:prstGeom prst="straightConnector1">
              <a:avLst/>
            </a:prstGeom>
            <a:ln w="25400">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60"/>
                                        </p:tgtEl>
                                      </p:cBhvr>
                                    </p:animEffect>
                                    <p:set>
                                      <p:cBhvr>
                                        <p:cTn id="7" dur="1" fill="hold">
                                          <p:stCondLst>
                                            <p:cond delay="999"/>
                                          </p:stCondLst>
                                        </p:cTn>
                                        <p:tgtEl>
                                          <p:spTgt spid="6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20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20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000"/>
                                        <p:tgtEl>
                                          <p:spTgt spid="35"/>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20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2000"/>
                                        <p:tgtEl>
                                          <p:spTgt spid="38"/>
                                        </p:tgtEl>
                                      </p:cBhvr>
                                    </p:animEffect>
                                  </p:childTnLst>
                                </p:cTn>
                              </p:par>
                            </p:childTnLst>
                          </p:cTn>
                        </p:par>
                        <p:par>
                          <p:cTn id="26" fill="hold">
                            <p:stCondLst>
                              <p:cond delay="2000"/>
                            </p:stCondLst>
                            <p:childTnLst>
                              <p:par>
                                <p:cTn id="27" presetID="10" presetClass="exit" presetSubtype="0" fill="hold" grpId="0" nodeType="afterEffect">
                                  <p:stCondLst>
                                    <p:cond delay="0"/>
                                  </p:stCondLst>
                                  <p:childTnLst>
                                    <p:animEffect transition="out" filter="fade">
                                      <p:cBhvr>
                                        <p:cTn id="28" dur="1000"/>
                                        <p:tgtEl>
                                          <p:spTgt spid="61"/>
                                        </p:tgtEl>
                                      </p:cBhvr>
                                    </p:animEffect>
                                    <p:set>
                                      <p:cBhvr>
                                        <p:cTn id="29" dur="1" fill="hold">
                                          <p:stCondLst>
                                            <p:cond delay="999"/>
                                          </p:stCondLst>
                                        </p:cTn>
                                        <p:tgtEl>
                                          <p:spTgt spid="61"/>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childTnLst>
                                </p:cTn>
                              </p:par>
                            </p:childTnLst>
                          </p:cTn>
                        </p:par>
                        <p:par>
                          <p:cTn id="33" fill="hold">
                            <p:stCondLst>
                              <p:cond delay="3000"/>
                            </p:stCondLst>
                            <p:childTnLst>
                              <p:par>
                                <p:cTn id="34" presetID="10" presetClass="exit" presetSubtype="0" fill="hold" grpId="0" nodeType="afterEffect">
                                  <p:stCondLst>
                                    <p:cond delay="0"/>
                                  </p:stCondLst>
                                  <p:childTnLst>
                                    <p:animEffect transition="out" filter="fade">
                                      <p:cBhvr>
                                        <p:cTn id="35" dur="1000"/>
                                        <p:tgtEl>
                                          <p:spTgt spid="62"/>
                                        </p:tgtEl>
                                      </p:cBhvr>
                                    </p:animEffect>
                                    <p:set>
                                      <p:cBhvr>
                                        <p:cTn id="36" dur="1" fill="hold">
                                          <p:stCondLst>
                                            <p:cond delay="999"/>
                                          </p:stCondLst>
                                        </p:cTn>
                                        <p:tgtEl>
                                          <p:spTgt spid="62"/>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childTnLst>
                                </p:cTn>
                              </p:par>
                            </p:childTnLst>
                          </p:cTn>
                        </p:par>
                        <p:par>
                          <p:cTn id="44" fill="hold">
                            <p:stCondLst>
                              <p:cond delay="5000"/>
                            </p:stCondLst>
                            <p:childTnLst>
                              <p:par>
                                <p:cTn id="45" presetID="10" presetClass="exit" presetSubtype="0" fill="hold" grpId="0" nodeType="afterEffect">
                                  <p:stCondLst>
                                    <p:cond delay="0"/>
                                  </p:stCondLst>
                                  <p:childTnLst>
                                    <p:animEffect transition="out" filter="fade">
                                      <p:cBhvr>
                                        <p:cTn id="46" dur="1000"/>
                                        <p:tgtEl>
                                          <p:spTgt spid="78"/>
                                        </p:tgtEl>
                                      </p:cBhvr>
                                    </p:animEffect>
                                    <p:set>
                                      <p:cBhvr>
                                        <p:cTn id="47" dur="1" fill="hold">
                                          <p:stCondLst>
                                            <p:cond delay="999"/>
                                          </p:stCondLst>
                                        </p:cTn>
                                        <p:tgtEl>
                                          <p:spTgt spid="78"/>
                                        </p:tgtEl>
                                        <p:attrNameLst>
                                          <p:attrName>style.visibility</p:attrName>
                                        </p:attrNameLst>
                                      </p:cBhvr>
                                      <p:to>
                                        <p:strVal val="hidden"/>
                                      </p:to>
                                    </p:se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2000"/>
                                        <p:tgtEl>
                                          <p:spTgt spid="71"/>
                                        </p:tgtEl>
                                      </p:cBhvr>
                                    </p:animEffect>
                                  </p:childTnLst>
                                </p:cTn>
                              </p:par>
                            </p:childTnLst>
                          </p:cTn>
                        </p:par>
                        <p:par>
                          <p:cTn id="52" fill="hold">
                            <p:stCondLst>
                              <p:cond delay="8000"/>
                            </p:stCondLst>
                            <p:childTnLst>
                              <p:par>
                                <p:cTn id="53" presetID="22" presetClass="entr" presetSubtype="4" fill="hold"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1000"/>
                                        <p:tgtEl>
                                          <p:spTgt spid="68"/>
                                        </p:tgtEl>
                                      </p:cBhvr>
                                    </p:animEffect>
                                  </p:childTnLst>
                                </p:cTn>
                              </p:par>
                            </p:childTnLst>
                          </p:cTn>
                        </p:par>
                        <p:par>
                          <p:cTn id="56" fill="hold">
                            <p:stCondLst>
                              <p:cond delay="9000"/>
                            </p:stCondLst>
                            <p:childTnLst>
                              <p:par>
                                <p:cTn id="57" presetID="22" presetClass="entr" presetSubtype="2" fill="hold"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wipe(right)">
                                      <p:cBhvr>
                                        <p:cTn id="59" dur="1000"/>
                                        <p:tgtEl>
                                          <p:spTgt spid="67"/>
                                        </p:tgtEl>
                                      </p:cBhvr>
                                    </p:animEffect>
                                  </p:childTnLst>
                                </p:cTn>
                              </p:par>
                              <p:par>
                                <p:cTn id="60" presetID="22" presetClass="entr" presetSubtype="8" fill="hold"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left)">
                                      <p:cBhvr>
                                        <p:cTn id="62" dur="1000"/>
                                        <p:tgtEl>
                                          <p:spTgt spid="66"/>
                                        </p:tgtEl>
                                      </p:cBhvr>
                                    </p:animEffect>
                                  </p:childTnLst>
                                </p:cTn>
                              </p:par>
                            </p:childTnLst>
                          </p:cTn>
                        </p:par>
                        <p:par>
                          <p:cTn id="63" fill="hold">
                            <p:stCondLst>
                              <p:cond delay="10000"/>
                            </p:stCondLst>
                            <p:childTnLst>
                              <p:par>
                                <p:cTn id="64" presetID="22" presetClass="entr" presetSubtype="4"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ipe(down)">
                                      <p:cBhvr>
                                        <p:cTn id="66" dur="1000"/>
                                        <p:tgtEl>
                                          <p:spTgt spid="65"/>
                                        </p:tgtEl>
                                      </p:cBhvr>
                                    </p:animEffect>
                                  </p:childTnLst>
                                </p:cTn>
                              </p:par>
                            </p:childTnLst>
                          </p:cTn>
                        </p:par>
                        <p:par>
                          <p:cTn id="67" fill="hold">
                            <p:stCondLst>
                              <p:cond delay="11000"/>
                            </p:stCondLst>
                            <p:childTnLst>
                              <p:par>
                                <p:cTn id="68" presetID="22" presetClass="entr" presetSubtype="8" fill="hold" nodeType="after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wipe(left)">
                                      <p:cBhvr>
                                        <p:cTn id="70" dur="2000"/>
                                        <p:tgtEl>
                                          <p:spTgt spid="69"/>
                                        </p:tgtEl>
                                      </p:cBhvr>
                                    </p:animEffect>
                                  </p:childTnLst>
                                </p:cTn>
                              </p:par>
                            </p:childTnLst>
                          </p:cTn>
                        </p:par>
                        <p:par>
                          <p:cTn id="71" fill="hold">
                            <p:stCondLst>
                              <p:cond delay="13000"/>
                            </p:stCondLst>
                            <p:childTnLst>
                              <p:par>
                                <p:cTn id="72" presetID="22" presetClass="entr" presetSubtype="8" fill="hold" nodeType="after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wipe(left)">
                                      <p:cBhvr>
                                        <p:cTn id="74" dur="2000"/>
                                        <p:tgtEl>
                                          <p:spTgt spid="70"/>
                                        </p:tgtEl>
                                      </p:cBhvr>
                                    </p:animEffect>
                                  </p:childTnLst>
                                </p:cTn>
                              </p:par>
                            </p:childTnLst>
                          </p:cTn>
                        </p:par>
                        <p:par>
                          <p:cTn id="75" fill="hold">
                            <p:stCondLst>
                              <p:cond delay="15000"/>
                            </p:stCondLst>
                            <p:childTnLst>
                              <p:par>
                                <p:cTn id="76" presetID="22" presetClass="entr" presetSubtype="4" fill="hold"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wipe(down)">
                                      <p:cBhvr>
                                        <p:cTn id="78"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print"/>
          <a:srcRect/>
          <a:stretch>
            <a:fillRect/>
          </a:stretch>
        </p:blipFill>
        <p:spPr bwMode="auto">
          <a:xfrm>
            <a:off x="1331640" y="4149080"/>
            <a:ext cx="1584176" cy="945964"/>
          </a:xfrm>
          <a:prstGeom prst="rect">
            <a:avLst/>
          </a:prstGeom>
          <a:noFill/>
        </p:spPr>
      </p:pic>
      <p:pic>
        <p:nvPicPr>
          <p:cNvPr id="7" name="Image 6" descr="D:\RB\Images\Screenpresso\2019-01-04_20h05_11.jpg"/>
          <p:cNvPicPr>
            <a:picLocks noChangeAspect="1"/>
          </p:cNvPicPr>
          <p:nvPr/>
        </p:nvPicPr>
        <p:blipFill>
          <a:blip r:embed="rId3" cstate="print"/>
          <a:srcRect/>
          <a:stretch>
            <a:fillRect/>
          </a:stretch>
        </p:blipFill>
        <p:spPr bwMode="auto">
          <a:xfrm>
            <a:off x="2987824" y="4221088"/>
            <a:ext cx="1800000" cy="971835"/>
          </a:xfrm>
          <a:prstGeom prst="rect">
            <a:avLst/>
          </a:prstGeom>
          <a:noFill/>
          <a:ln w="9525">
            <a:noFill/>
            <a:miter lim="800000"/>
            <a:headEnd/>
            <a:tailEnd/>
          </a:ln>
        </p:spPr>
      </p:pic>
      <p:sp>
        <p:nvSpPr>
          <p:cNvPr id="63" name="Rectangle 62"/>
          <p:cNvSpPr/>
          <p:nvPr/>
        </p:nvSpPr>
        <p:spPr>
          <a:xfrm>
            <a:off x="4058419" y="2911227"/>
            <a:ext cx="1368000" cy="153888"/>
          </a:xfrm>
          <a:prstGeom prst="rect">
            <a:avLst/>
          </a:prstGeom>
          <a:solidFill>
            <a:schemeClr val="tx2">
              <a:lumMod val="20000"/>
              <a:lumOff val="80000"/>
            </a:schemeClr>
          </a:solidFill>
        </p:spPr>
        <p:txBody>
          <a:bodyPr wrap="square" tIns="0" bIns="0" anchor="ctr" anchorCtr="0">
            <a:spAutoFit/>
          </a:bodyPr>
          <a:lstStyle/>
          <a:p>
            <a:pPr algn="ctr" fontAlgn="b"/>
            <a:r>
              <a:rPr lang="fr-FR" sz="1000" dirty="0" smtClean="0">
                <a:solidFill>
                  <a:srgbClr val="FF0000"/>
                </a:solidFill>
              </a:rPr>
              <a:t>192.168.10.xx</a:t>
            </a:r>
            <a:endParaRPr lang="fr-FR" sz="1000" dirty="0">
              <a:solidFill>
                <a:srgbClr val="FF0000"/>
              </a:solidFill>
            </a:endParaRPr>
          </a:p>
        </p:txBody>
      </p:sp>
      <p:sp>
        <p:nvSpPr>
          <p:cNvPr id="64" name="Rectangle 63"/>
          <p:cNvSpPr/>
          <p:nvPr/>
        </p:nvSpPr>
        <p:spPr>
          <a:xfrm>
            <a:off x="4220344" y="3082677"/>
            <a:ext cx="1368000" cy="153888"/>
          </a:xfrm>
          <a:prstGeom prst="rect">
            <a:avLst/>
          </a:prstGeom>
          <a:solidFill>
            <a:schemeClr val="tx2">
              <a:lumMod val="20000"/>
              <a:lumOff val="80000"/>
            </a:schemeClr>
          </a:solidFill>
        </p:spPr>
        <p:txBody>
          <a:bodyPr wrap="square" tIns="0" bIns="0" anchor="ctr" anchorCtr="0">
            <a:spAutoFit/>
          </a:bodyPr>
          <a:lstStyle/>
          <a:p>
            <a:pPr algn="ctr" fontAlgn="b"/>
            <a:r>
              <a:rPr lang="fr-FR" sz="1000" dirty="0" smtClean="0">
                <a:solidFill>
                  <a:srgbClr val="FF0000"/>
                </a:solidFill>
              </a:rPr>
              <a:t>192.168.10.xx</a:t>
            </a:r>
            <a:endParaRPr lang="fr-FR" sz="1000" dirty="0">
              <a:solidFill>
                <a:srgbClr val="FF0000"/>
              </a:solidFill>
            </a:endParaRPr>
          </a:p>
        </p:txBody>
      </p:sp>
      <p:pic>
        <p:nvPicPr>
          <p:cNvPr id="30" name="Picture 7"/>
          <p:cNvPicPr>
            <a:picLocks noChangeAspect="1" noChangeArrowheads="1"/>
          </p:cNvPicPr>
          <p:nvPr/>
        </p:nvPicPr>
        <p:blipFill>
          <a:blip r:embed="rId4" cstate="print"/>
          <a:srcRect/>
          <a:stretch>
            <a:fillRect/>
          </a:stretch>
        </p:blipFill>
        <p:spPr bwMode="auto">
          <a:xfrm>
            <a:off x="6434171" y="1854035"/>
            <a:ext cx="1467991" cy="1320136"/>
          </a:xfrm>
          <a:prstGeom prst="rect">
            <a:avLst/>
          </a:prstGeom>
          <a:noFill/>
          <a:ln w="9525">
            <a:noFill/>
            <a:miter lim="800000"/>
            <a:headEnd/>
            <a:tailEnd/>
          </a:ln>
          <a:effectLst/>
        </p:spPr>
      </p:pic>
      <p:pic>
        <p:nvPicPr>
          <p:cNvPr id="5" name="Image 4" descr="D:\RB\Images\Screenpresso\2019-01-04_20h06_58.jpg"/>
          <p:cNvPicPr>
            <a:picLocks noChangeAspect="1"/>
          </p:cNvPicPr>
          <p:nvPr/>
        </p:nvPicPr>
        <p:blipFill>
          <a:blip r:embed="rId5" cstate="print"/>
          <a:srcRect/>
          <a:stretch>
            <a:fillRect/>
          </a:stretch>
        </p:blipFill>
        <p:spPr bwMode="auto">
          <a:xfrm>
            <a:off x="6876256" y="4653136"/>
            <a:ext cx="1800000" cy="345908"/>
          </a:xfrm>
          <a:prstGeom prst="rect">
            <a:avLst/>
          </a:prstGeom>
          <a:noFill/>
          <a:ln w="9525">
            <a:noFill/>
            <a:miter lim="800000"/>
            <a:headEnd/>
            <a:tailEnd/>
          </a:ln>
        </p:spPr>
      </p:pic>
      <p:pic>
        <p:nvPicPr>
          <p:cNvPr id="6" name="Image 5" descr="D:\RB\Images\Screenpresso\2019-01-04_20h08_26.jpg"/>
          <p:cNvPicPr>
            <a:picLocks noChangeAspect="1"/>
          </p:cNvPicPr>
          <p:nvPr/>
        </p:nvPicPr>
        <p:blipFill>
          <a:blip r:embed="rId6" cstate="print"/>
          <a:srcRect/>
          <a:stretch>
            <a:fillRect/>
          </a:stretch>
        </p:blipFill>
        <p:spPr bwMode="auto">
          <a:xfrm>
            <a:off x="4932040" y="4653136"/>
            <a:ext cx="1800000" cy="378852"/>
          </a:xfrm>
          <a:prstGeom prst="rect">
            <a:avLst/>
          </a:prstGeom>
          <a:noFill/>
          <a:ln w="9525">
            <a:noFill/>
            <a:miter lim="800000"/>
            <a:headEnd/>
            <a:tailEnd/>
          </a:ln>
        </p:spPr>
      </p:pic>
      <p:grpSp>
        <p:nvGrpSpPr>
          <p:cNvPr id="4" name="Groupe 70"/>
          <p:cNvGrpSpPr/>
          <p:nvPr/>
        </p:nvGrpSpPr>
        <p:grpSpPr>
          <a:xfrm>
            <a:off x="3563888" y="1988840"/>
            <a:ext cx="2675160" cy="1337660"/>
            <a:chOff x="3563888" y="1988840"/>
            <a:chExt cx="2675160" cy="1337660"/>
          </a:xfrm>
        </p:grpSpPr>
        <p:pic>
          <p:nvPicPr>
            <p:cNvPr id="3" name="Picture 2"/>
            <p:cNvPicPr>
              <a:picLocks noChangeAspect="1" noChangeArrowheads="1"/>
            </p:cNvPicPr>
            <p:nvPr/>
          </p:nvPicPr>
          <p:blipFill>
            <a:blip r:embed="rId7" cstate="print"/>
            <a:srcRect/>
            <a:stretch>
              <a:fillRect/>
            </a:stretch>
          </p:blipFill>
          <p:spPr bwMode="auto">
            <a:xfrm>
              <a:off x="3563888" y="1988840"/>
              <a:ext cx="2322387" cy="1337660"/>
            </a:xfrm>
            <a:prstGeom prst="rect">
              <a:avLst/>
            </a:prstGeom>
            <a:noFill/>
            <a:ln w="9525">
              <a:noFill/>
              <a:miter lim="800000"/>
              <a:headEnd/>
              <a:tailEnd/>
            </a:ln>
            <a:effectLst/>
          </p:spPr>
        </p:pic>
        <p:sp>
          <p:nvSpPr>
            <p:cNvPr id="26" name="Rectangle 25"/>
            <p:cNvSpPr/>
            <p:nvPr/>
          </p:nvSpPr>
          <p:spPr>
            <a:xfrm>
              <a:off x="4006800" y="2502000"/>
              <a:ext cx="2232248" cy="261610"/>
            </a:xfrm>
            <a:prstGeom prst="rect">
              <a:avLst/>
            </a:prstGeom>
          </p:spPr>
          <p:txBody>
            <a:bodyPr wrap="square">
              <a:spAutoFit/>
            </a:bodyPr>
            <a:lstStyle/>
            <a:p>
              <a:r>
                <a:rPr lang="fr-FR" sz="1100" b="1" dirty="0" smtClean="0"/>
                <a:t>Wireless Router IEEE 802.11b/g/n</a:t>
              </a:r>
              <a:endParaRPr lang="fr-FR" sz="1100" b="1" dirty="0"/>
            </a:p>
          </p:txBody>
        </p:sp>
      </p:grpSp>
      <p:sp>
        <p:nvSpPr>
          <p:cNvPr id="79" name="Rectangle 78"/>
          <p:cNvSpPr/>
          <p:nvPr/>
        </p:nvSpPr>
        <p:spPr>
          <a:xfrm>
            <a:off x="7234383" y="5639359"/>
            <a:ext cx="1368152" cy="1165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000" dirty="0" smtClean="0">
                <a:solidFill>
                  <a:schemeClr val="tx1"/>
                </a:solidFill>
                <a:latin typeface="+mj-lt"/>
              </a:rPr>
              <a:t>7C:2E:0D:02:EA:DD</a:t>
            </a:r>
            <a:endParaRPr lang="fr-FR" sz="1000" dirty="0">
              <a:latin typeface="+mj-lt"/>
            </a:endParaRPr>
          </a:p>
        </p:txBody>
      </p:sp>
      <p:sp>
        <p:nvSpPr>
          <p:cNvPr id="80" name="Rectangle 79"/>
          <p:cNvSpPr/>
          <p:nvPr/>
        </p:nvSpPr>
        <p:spPr>
          <a:xfrm>
            <a:off x="5183923" y="5638799"/>
            <a:ext cx="1368152" cy="1165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000" dirty="0" smtClean="0">
                <a:solidFill>
                  <a:srgbClr val="000000"/>
                </a:solidFill>
              </a:rPr>
              <a:t>7C:2E:0D:02:FF:6B </a:t>
            </a:r>
            <a:endParaRPr lang="fr-FR" sz="1000" dirty="0">
              <a:latin typeface="+mj-lt"/>
            </a:endParaRPr>
          </a:p>
        </p:txBody>
      </p:sp>
      <p:sp>
        <p:nvSpPr>
          <p:cNvPr id="81" name="Rectangle 80"/>
          <p:cNvSpPr/>
          <p:nvPr/>
        </p:nvSpPr>
        <p:spPr>
          <a:xfrm>
            <a:off x="3170081" y="5640621"/>
            <a:ext cx="1368152" cy="11654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000" dirty="0" smtClean="0">
                <a:solidFill>
                  <a:schemeClr val="tx1"/>
                </a:solidFill>
              </a:rPr>
              <a:t>7C:2E:0D:02:48:49</a:t>
            </a:r>
            <a:r>
              <a:rPr lang="fr-FR" sz="1000" dirty="0" smtClean="0">
                <a:solidFill>
                  <a:srgbClr val="000000"/>
                </a:solidFill>
              </a:rPr>
              <a:t> </a:t>
            </a:r>
            <a:endParaRPr lang="fr-FR" sz="1000" dirty="0">
              <a:latin typeface="+mj-lt"/>
            </a:endParaRPr>
          </a:p>
        </p:txBody>
      </p:sp>
      <p:sp>
        <p:nvSpPr>
          <p:cNvPr id="82" name="Rectangle 81"/>
          <p:cNvSpPr/>
          <p:nvPr/>
        </p:nvSpPr>
        <p:spPr>
          <a:xfrm>
            <a:off x="4405990" y="1237129"/>
            <a:ext cx="1368000" cy="115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defRPr/>
            </a:pPr>
            <a:r>
              <a:rPr lang="fr-FR" sz="1000" dirty="0" smtClean="0">
                <a:solidFill>
                  <a:srgbClr val="000000"/>
                </a:solidFill>
              </a:rPr>
              <a:t>192.168.10.240</a:t>
            </a:r>
          </a:p>
        </p:txBody>
      </p:sp>
      <p:sp>
        <p:nvSpPr>
          <p:cNvPr id="89" name="Rectangle 88"/>
          <p:cNvSpPr/>
          <p:nvPr/>
        </p:nvSpPr>
        <p:spPr>
          <a:xfrm>
            <a:off x="4405990" y="1398204"/>
            <a:ext cx="1368000" cy="115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defRPr/>
            </a:pPr>
            <a:r>
              <a:rPr lang="fr-FR" sz="1000" dirty="0" smtClean="0">
                <a:solidFill>
                  <a:srgbClr val="000000"/>
                </a:solidFill>
              </a:rPr>
              <a:t>192.168.10.50</a:t>
            </a:r>
          </a:p>
        </p:txBody>
      </p:sp>
      <p:sp>
        <p:nvSpPr>
          <p:cNvPr id="90" name="Rectangle 89"/>
          <p:cNvSpPr/>
          <p:nvPr/>
        </p:nvSpPr>
        <p:spPr>
          <a:xfrm>
            <a:off x="4405990" y="1550894"/>
            <a:ext cx="1368000" cy="115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defRPr/>
            </a:pPr>
            <a:r>
              <a:rPr lang="fr-FR" sz="1000" dirty="0" smtClean="0">
                <a:solidFill>
                  <a:srgbClr val="000000"/>
                </a:solidFill>
              </a:rPr>
              <a:t>192.168.10.10 </a:t>
            </a:r>
          </a:p>
        </p:txBody>
      </p:sp>
      <p:sp>
        <p:nvSpPr>
          <p:cNvPr id="2" name="Espace réservé du numéro de diapositive 1"/>
          <p:cNvSpPr>
            <a:spLocks noGrp="1"/>
          </p:cNvSpPr>
          <p:nvPr>
            <p:ph type="sldNum" sz="quarter" idx="12"/>
          </p:nvPr>
        </p:nvSpPr>
        <p:spPr/>
        <p:txBody>
          <a:bodyPr/>
          <a:lstStyle/>
          <a:p>
            <a:fld id="{27F8C75B-07D5-47E3-9B60-C218A4B667A9}" type="slidenum">
              <a:rPr lang="fr-FR" smtClean="0"/>
              <a:pPr/>
              <a:t>7</a:t>
            </a:fld>
            <a:endParaRPr lang="fr-FR" dirty="0"/>
          </a:p>
        </p:txBody>
      </p:sp>
      <p:graphicFrame>
        <p:nvGraphicFramePr>
          <p:cNvPr id="19" name="Tableau 18"/>
          <p:cNvGraphicFramePr>
            <a:graphicFrameLocks noGrp="1"/>
          </p:cNvGraphicFramePr>
          <p:nvPr/>
        </p:nvGraphicFramePr>
        <p:xfrm>
          <a:off x="323528" y="5301208"/>
          <a:ext cx="8640961" cy="946866"/>
        </p:xfrm>
        <a:graphic>
          <a:graphicData uri="http://schemas.openxmlformats.org/drawingml/2006/table">
            <a:tbl>
              <a:tblPr/>
              <a:tblGrid>
                <a:gridCol w="936103"/>
                <a:gridCol w="1584176"/>
                <a:gridCol w="2016224"/>
                <a:gridCol w="2016225"/>
                <a:gridCol w="2088233"/>
              </a:tblGrid>
              <a:tr h="138847">
                <a:tc>
                  <a:txBody>
                    <a:bodyPr/>
                    <a:lstStyle/>
                    <a:p>
                      <a:pPr algn="ctr" rtl="0" fontAlgn="b"/>
                      <a:r>
                        <a:rPr lang="fr-FR" sz="1000" b="1" i="0" u="none" strike="noStrike" dirty="0">
                          <a:solidFill>
                            <a:srgbClr val="000000"/>
                          </a:solidFill>
                          <a:latin typeface="+mj-lt"/>
                        </a:rPr>
                        <a:t>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dirty="0">
                          <a:solidFill>
                            <a:srgbClr val="000000"/>
                          </a:solidFill>
                          <a:latin typeface="+mj-lt"/>
                        </a:rPr>
                        <a:t>PC</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a:solidFill>
                            <a:srgbClr val="000000"/>
                          </a:solidFill>
                          <a:latin typeface="+mj-lt"/>
                        </a:rPr>
                        <a:t>ATEM BROADCAST PANEL</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a:solidFill>
                            <a:srgbClr val="000000"/>
                          </a:solidFill>
                          <a:latin typeface="+mj-lt"/>
                        </a:rPr>
                        <a:t>ATEM 1 M/E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dirty="0" smtClean="0">
                          <a:solidFill>
                            <a:srgbClr val="000000"/>
                          </a:solidFill>
                          <a:latin typeface="+mj-lt"/>
                        </a:rPr>
                        <a:t>ATEM</a:t>
                      </a:r>
                      <a:r>
                        <a:rPr lang="fr-FR" sz="1000" b="1" i="0" u="none" strike="noStrike" baseline="0" dirty="0" smtClean="0">
                          <a:solidFill>
                            <a:srgbClr val="000000"/>
                          </a:solidFill>
                          <a:latin typeface="+mj-lt"/>
                        </a:rPr>
                        <a:t> </a:t>
                      </a:r>
                      <a:r>
                        <a:rPr lang="fr-FR" sz="1000" b="1" i="0" u="none" strike="noStrike" dirty="0" smtClean="0">
                          <a:solidFill>
                            <a:srgbClr val="000000"/>
                          </a:solidFill>
                          <a:latin typeface="+mj-lt"/>
                        </a:rPr>
                        <a:t>HYPERDECK</a:t>
                      </a:r>
                      <a:endParaRPr lang="fr-FR" sz="1000" b="1"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847">
                <a:tc>
                  <a:txBody>
                    <a:bodyPr/>
                    <a:lstStyle/>
                    <a:p>
                      <a:pPr algn="ctr" rtl="0" fontAlgn="b"/>
                      <a:r>
                        <a:rPr lang="fr-FR" sz="1000" b="0" i="0" u="none" strike="noStrike" dirty="0" smtClean="0">
                          <a:solidFill>
                            <a:srgbClr val="000000"/>
                          </a:solidFill>
                          <a:latin typeface="+mj-lt"/>
                        </a:rPr>
                        <a:t>ADRESSAGE</a:t>
                      </a:r>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dirty="0" smtClean="0">
                          <a:solidFill>
                            <a:srgbClr val="000000"/>
                          </a:solidFill>
                          <a:latin typeface="+mj-lt"/>
                        </a:rPr>
                        <a:t>DHCP</a:t>
                      </a:r>
                      <a:r>
                        <a:rPr lang="fr-FR" sz="1000" b="0" i="0" u="none" strike="noStrike" dirty="0" smtClean="0">
                          <a:solidFill>
                            <a:srgbClr val="000000"/>
                          </a:solidFill>
                          <a:latin typeface="+mj-lt"/>
                        </a:rPr>
                        <a:t> (Dynamique)</a:t>
                      </a:r>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dirty="0" smtClean="0">
                          <a:solidFill>
                            <a:srgbClr val="000000"/>
                          </a:solidFill>
                          <a:latin typeface="+mj-lt"/>
                        </a:rPr>
                        <a:t>DHCP</a:t>
                      </a:r>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dirty="0" smtClean="0">
                          <a:solidFill>
                            <a:srgbClr val="000000"/>
                          </a:solidFill>
                          <a:latin typeface="+mj-lt"/>
                        </a:rPr>
                        <a:t>Pas de DHCP</a:t>
                      </a:r>
                      <a:r>
                        <a:rPr lang="fr-FR" sz="1000" b="1" i="0" u="none" strike="noStrike" baseline="0" dirty="0" smtClean="0">
                          <a:solidFill>
                            <a:srgbClr val="000000"/>
                          </a:solidFill>
                          <a:latin typeface="+mj-lt"/>
                        </a:rPr>
                        <a:t> - </a:t>
                      </a:r>
                      <a:r>
                        <a:rPr lang="fr-FR" sz="1000" b="1" i="0" u="none" strike="noStrike" dirty="0" err="1" smtClean="0">
                          <a:solidFill>
                            <a:srgbClr val="000000"/>
                          </a:solidFill>
                          <a:latin typeface="+mj-lt"/>
                        </a:rPr>
                        <a:t>iP</a:t>
                      </a:r>
                      <a:r>
                        <a:rPr lang="fr-FR" sz="1000" b="0" i="0" u="none" strike="noStrike" dirty="0" smtClean="0">
                          <a:solidFill>
                            <a:srgbClr val="000000"/>
                          </a:solidFill>
                          <a:latin typeface="+mj-lt"/>
                        </a:rPr>
                        <a:t> (Statique)</a:t>
                      </a:r>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dirty="0" smtClean="0">
                          <a:solidFill>
                            <a:srgbClr val="000000"/>
                          </a:solidFill>
                          <a:latin typeface="+mj-lt"/>
                        </a:rPr>
                        <a:t>DHCP</a:t>
                      </a:r>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84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smtClean="0">
                          <a:solidFill>
                            <a:schemeClr val="tx1"/>
                          </a:solidFill>
                          <a:latin typeface="+mj-lt"/>
                        </a:rPr>
                        <a:t>MAC </a:t>
                      </a:r>
                      <a:r>
                        <a:rPr lang="fr-FR" sz="1000" b="0" i="0" u="none" strike="noStrike" dirty="0" err="1" smtClean="0">
                          <a:solidFill>
                            <a:schemeClr val="tx1"/>
                          </a:solidFill>
                          <a:latin typeface="+mj-lt"/>
                        </a:rPr>
                        <a:t>Address</a:t>
                      </a:r>
                      <a:r>
                        <a:rPr lang="fr-FR" sz="1000" b="0" i="0" u="none" strike="noStrike" dirty="0" smtClean="0">
                          <a:solidFill>
                            <a:schemeClr val="tx1"/>
                          </a:solidFill>
                          <a:latin typeface="+mj-lt"/>
                        </a:rPr>
                        <a:t>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kern="1200" dirty="0" smtClean="0">
                          <a:solidFill>
                            <a:schemeClr val="tx1"/>
                          </a:solidFill>
                          <a:latin typeface="+mn-lt"/>
                          <a:ea typeface="+mn-ea"/>
                          <a:cs typeface="+mn-cs"/>
                        </a:rPr>
                        <a:t>7C:2E:XX:XX:XX:XX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smtClean="0">
                          <a:solidFill>
                            <a:schemeClr val="tx1"/>
                          </a:solidFill>
                          <a:latin typeface="+mj-lt"/>
                        </a:rPr>
                        <a:t>7C:2E:0D:02:48:49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dirty="0" smtClean="0">
                          <a:solidFill>
                            <a:srgbClr val="000000"/>
                          </a:solidFill>
                          <a:latin typeface="+mn-lt"/>
                        </a:rPr>
                        <a:t>7C:2E:0D:02:FF:6B </a:t>
                      </a:r>
                      <a:endParaRPr lang="fr-FR" sz="1000" b="0" i="0" u="none" strike="noStrike" dirty="0">
                        <a:solidFill>
                          <a:srgbClr val="000000"/>
                        </a:solidFill>
                        <a:latin typeface="+mn-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smtClean="0">
                          <a:solidFill>
                            <a:schemeClr val="tx1"/>
                          </a:solidFill>
                          <a:latin typeface="+mj-lt"/>
                        </a:rPr>
                        <a:t>7C:2E:0D:02:EA:DD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847">
                <a:tc>
                  <a:txBody>
                    <a:bodyPr/>
                    <a:lstStyle/>
                    <a:p>
                      <a:pPr algn="ctr" rtl="0" fontAlgn="b"/>
                      <a:r>
                        <a:rPr lang="fr-FR" sz="1000" b="0" i="0" u="none" strike="noStrike">
                          <a:solidFill>
                            <a:srgbClr val="000000"/>
                          </a:solidFill>
                          <a:latin typeface="+mj-lt"/>
                        </a:rPr>
                        <a:t>ADRESSE IP</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dirty="0" smtClean="0">
                          <a:solidFill>
                            <a:srgbClr val="000000"/>
                          </a:solidFill>
                          <a:latin typeface="+mj-lt"/>
                        </a:rPr>
                        <a:t>192.168.10.240</a:t>
                      </a:r>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847">
                <a:tc>
                  <a:txBody>
                    <a:bodyPr/>
                    <a:lstStyle/>
                    <a:p>
                      <a:pPr algn="ctr" rtl="0" fontAlgn="b"/>
                      <a:r>
                        <a:rPr lang="fr-FR" sz="1000" b="0" i="0" u="none" strike="noStrike">
                          <a:solidFill>
                            <a:srgbClr val="000000"/>
                          </a:solidFill>
                          <a:latin typeface="+mj-lt"/>
                        </a:rPr>
                        <a:t>SUBNET</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chemeClr val="tx1"/>
                          </a:solidFill>
                          <a:latin typeface="+mj-lt"/>
                        </a:rPr>
                        <a:t> </a:t>
                      </a:r>
                      <a:r>
                        <a:rPr lang="fr-FR" sz="1000" b="1" i="0" u="none" strike="noStrike" kern="1200" dirty="0" smtClean="0">
                          <a:solidFill>
                            <a:schemeClr val="tx1"/>
                          </a:solidFill>
                          <a:latin typeface="+mn-lt"/>
                          <a:ea typeface="+mn-ea"/>
                          <a:cs typeface="+mn-cs"/>
                        </a:rPr>
                        <a:t>255.255.255.0</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fr-FR" sz="1000" b="1" i="0" u="none" strike="noStrike" dirty="0">
                          <a:solidFill>
                            <a:schemeClr val="tx1"/>
                          </a:solidFill>
                          <a:latin typeface="+mj-lt"/>
                        </a:rPr>
                        <a:t>255.255.255.0</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a:solidFill>
                            <a:schemeClr val="tx1"/>
                          </a:solidFill>
                          <a:latin typeface="+mj-lt"/>
                        </a:rPr>
                        <a:t>255.255.255.0</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dirty="0">
                          <a:solidFill>
                            <a:schemeClr val="tx1"/>
                          </a:solidFill>
                          <a:latin typeface="+mj-lt"/>
                        </a:rPr>
                        <a:t>255.255.255.0</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847">
                <a:tc>
                  <a:txBody>
                    <a:bodyPr/>
                    <a:lstStyle/>
                    <a:p>
                      <a:pPr algn="ctr" rtl="0" fontAlgn="b"/>
                      <a:r>
                        <a:rPr lang="fr-FR" sz="1000" b="0" i="0" u="none" strike="noStrike" dirty="0">
                          <a:solidFill>
                            <a:srgbClr val="000000"/>
                          </a:solidFill>
                          <a:latin typeface="+mj-lt"/>
                        </a:rPr>
                        <a:t>GATEWAY</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a:solidFill>
                            <a:schemeClr val="tx1"/>
                          </a:solidFill>
                          <a:latin typeface="+mj-lt"/>
                        </a:rPr>
                        <a:t> </a:t>
                      </a:r>
                      <a:r>
                        <a:rPr lang="fr-FR" sz="1000" b="1" i="0" u="none" strike="noStrike" kern="1200" dirty="0" smtClean="0">
                          <a:solidFill>
                            <a:schemeClr val="tx1"/>
                          </a:solidFill>
                          <a:latin typeface="+mn-lt"/>
                          <a:ea typeface="+mn-ea"/>
                          <a:cs typeface="+mn-cs"/>
                        </a:rPr>
                        <a:t>192.168.10.1</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fr-FR" sz="1000" b="1" i="0" u="none" strike="noStrike" dirty="0">
                          <a:solidFill>
                            <a:schemeClr val="tx1"/>
                          </a:solidFill>
                          <a:latin typeface="+mj-lt"/>
                        </a:rPr>
                        <a:t>192.168.10.1</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dirty="0">
                          <a:solidFill>
                            <a:schemeClr val="tx1"/>
                          </a:solidFill>
                          <a:latin typeface="+mj-lt"/>
                        </a:rPr>
                        <a:t>192.168.10.1</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dirty="0">
                          <a:solidFill>
                            <a:schemeClr val="tx1"/>
                          </a:solidFill>
                          <a:latin typeface="+mj-lt"/>
                        </a:rPr>
                        <a:t>192.168.10.1</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0" name="ZoneTexte 19"/>
          <p:cNvSpPr txBox="1"/>
          <p:nvPr/>
        </p:nvSpPr>
        <p:spPr>
          <a:xfrm>
            <a:off x="1561304" y="384473"/>
            <a:ext cx="6021393" cy="553998"/>
          </a:xfrm>
          <a:prstGeom prst="rect">
            <a:avLst/>
          </a:prstGeom>
          <a:noFill/>
        </p:spPr>
        <p:txBody>
          <a:bodyPr wrap="none" rtlCol="0">
            <a:spAutoFit/>
          </a:bodyPr>
          <a:lstStyle/>
          <a:p>
            <a:pPr algn="ctr"/>
            <a:r>
              <a:rPr lang="fr-FR" sz="1600" b="1" u="sng" cap="all" dirty="0" smtClean="0"/>
              <a:t>Principe d’adressage </a:t>
            </a:r>
            <a:r>
              <a:rPr lang="fr-FR" sz="1600" b="1" u="sng" cap="all" dirty="0" err="1" smtClean="0"/>
              <a:t>ethernet</a:t>
            </a:r>
            <a:r>
              <a:rPr lang="fr-FR" sz="1600" b="1" u="sng" cap="all" dirty="0" smtClean="0"/>
              <a:t> des équipements de la régie</a:t>
            </a:r>
          </a:p>
          <a:p>
            <a:pPr algn="ctr"/>
            <a:r>
              <a:rPr lang="fr-FR" sz="1400" dirty="0" smtClean="0"/>
              <a:t>via le serveur DHCP du routeur</a:t>
            </a:r>
            <a:endParaRPr lang="fr-FR" sz="1400" dirty="0"/>
          </a:p>
        </p:txBody>
      </p:sp>
      <p:graphicFrame>
        <p:nvGraphicFramePr>
          <p:cNvPr id="21" name="Tableau 20"/>
          <p:cNvGraphicFramePr>
            <a:graphicFrameLocks noGrp="1"/>
          </p:cNvGraphicFramePr>
          <p:nvPr/>
        </p:nvGraphicFramePr>
        <p:xfrm>
          <a:off x="1547664" y="1052736"/>
          <a:ext cx="6096000" cy="636652"/>
        </p:xfrm>
        <a:graphic>
          <a:graphicData uri="http://schemas.openxmlformats.org/drawingml/2006/table">
            <a:tbl>
              <a:tblPr/>
              <a:tblGrid>
                <a:gridCol w="576064"/>
                <a:gridCol w="1944216"/>
                <a:gridCol w="2051720"/>
                <a:gridCol w="1524000"/>
              </a:tblGrid>
              <a:tr h="136619">
                <a:tc>
                  <a:txBody>
                    <a:bodyPr/>
                    <a:lstStyle/>
                    <a:p>
                      <a:pPr algn="ctr" rtl="0" fontAlgn="ctr"/>
                      <a:r>
                        <a:rPr lang="fr-FR" sz="1000" b="1" i="0" u="none" strike="noStrike" dirty="0">
                          <a:solidFill>
                            <a:srgbClr val="0099CC"/>
                          </a:solidFill>
                          <a:latin typeface="+mn-lt"/>
                        </a:rPr>
                        <a:t>#</a:t>
                      </a:r>
                      <a:r>
                        <a:rPr lang="fr-FR" sz="1000" b="0" i="0" u="none" strike="noStrike" dirty="0">
                          <a:solidFill>
                            <a:srgbClr val="000000"/>
                          </a:solidFill>
                          <a:latin typeface="+mn-lt"/>
                        </a:rPr>
                        <a:t> </a:t>
                      </a:r>
                      <a:endParaRPr lang="fr-FR" sz="1000" b="1" i="0" u="none" strike="noStrike" dirty="0">
                        <a:solidFill>
                          <a:srgbClr val="0099CC"/>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1" i="0" u="none" strike="noStrike" dirty="0" err="1" smtClean="0">
                          <a:solidFill>
                            <a:srgbClr val="0099CC"/>
                          </a:solidFill>
                          <a:latin typeface="+mn-lt"/>
                        </a:rPr>
                        <a:t>Device</a:t>
                      </a:r>
                      <a:r>
                        <a:rPr lang="fr-FR" sz="1000" b="1" i="0" u="none" strike="noStrike" dirty="0" smtClean="0">
                          <a:solidFill>
                            <a:srgbClr val="0099CC"/>
                          </a:solidFill>
                          <a:latin typeface="+mn-lt"/>
                        </a:rPr>
                        <a:t> Name</a:t>
                      </a:r>
                      <a:r>
                        <a:rPr lang="fr-FR" sz="1000" b="0" i="0" u="none" strike="noStrike" dirty="0" smtClean="0">
                          <a:solidFill>
                            <a:srgbClr val="000000"/>
                          </a:solidFill>
                          <a:latin typeface="+mn-lt"/>
                        </a:rPr>
                        <a:t> </a:t>
                      </a:r>
                      <a:endParaRPr lang="fr-FR" sz="1000" b="1" i="0" u="none" strike="noStrike" dirty="0" smtClean="0">
                        <a:solidFill>
                          <a:srgbClr val="0099CC"/>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1" i="0" u="none" strike="noStrike" dirty="0" smtClean="0">
                          <a:solidFill>
                            <a:srgbClr val="0099CC"/>
                          </a:solidFill>
                          <a:latin typeface="+mn-lt"/>
                        </a:rPr>
                        <a:t>IP </a:t>
                      </a:r>
                      <a:r>
                        <a:rPr lang="fr-FR" sz="1000" b="1" i="0" u="none" strike="noStrike" dirty="0" err="1" smtClean="0">
                          <a:solidFill>
                            <a:srgbClr val="0099CC"/>
                          </a:solidFill>
                          <a:latin typeface="+mn-lt"/>
                        </a:rPr>
                        <a:t>Address</a:t>
                      </a:r>
                      <a:r>
                        <a:rPr lang="fr-FR" sz="1000" b="0" i="0" u="none" strike="noStrike" dirty="0" smtClean="0">
                          <a:solidFill>
                            <a:srgbClr val="000000"/>
                          </a:solidFill>
                          <a:latin typeface="+mn-lt"/>
                        </a:rPr>
                        <a:t> </a:t>
                      </a:r>
                      <a:endParaRPr lang="fr-FR" sz="1000" b="1" i="0" u="none" strike="noStrike" dirty="0" smtClean="0">
                        <a:solidFill>
                          <a:srgbClr val="0099CC"/>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1" i="0" u="none" strike="noStrike" dirty="0">
                          <a:solidFill>
                            <a:srgbClr val="0099CC"/>
                          </a:solidFill>
                          <a:latin typeface="+mn-lt"/>
                        </a:rPr>
                        <a:t>MAC </a:t>
                      </a:r>
                      <a:r>
                        <a:rPr lang="fr-FR" sz="1000" b="1" i="0" u="none" strike="noStrike" dirty="0" err="1">
                          <a:solidFill>
                            <a:srgbClr val="0099CC"/>
                          </a:solidFill>
                          <a:latin typeface="+mn-lt"/>
                        </a:rPr>
                        <a:t>Address</a:t>
                      </a:r>
                      <a:r>
                        <a:rPr lang="fr-FR" sz="1000" b="0" i="0" u="none" strike="noStrike" dirty="0">
                          <a:solidFill>
                            <a:srgbClr val="000000"/>
                          </a:solidFill>
                          <a:latin typeface="+mn-lt"/>
                        </a:rPr>
                        <a:t> </a:t>
                      </a:r>
                      <a:endParaRPr lang="fr-FR" sz="1000" b="1" i="0" u="none" strike="noStrike" dirty="0">
                        <a:solidFill>
                          <a:srgbClr val="0099CC"/>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19">
                <a:tc>
                  <a:txBody>
                    <a:bodyPr/>
                    <a:lstStyle/>
                    <a:p>
                      <a:pPr algn="ctr" rtl="0" fontAlgn="ctr"/>
                      <a:r>
                        <a:rPr lang="fr-FR" sz="1000" b="1" i="0" u="none" strike="noStrike">
                          <a:solidFill>
                            <a:srgbClr val="0099CC"/>
                          </a:solidFill>
                          <a:latin typeface="+mn-lt"/>
                        </a:rPr>
                        <a:t>1</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dirty="0" smtClean="0">
                          <a:solidFill>
                            <a:srgbClr val="000000"/>
                          </a:solidFill>
                          <a:latin typeface="+mn-lt"/>
                        </a:rPr>
                        <a:t>ATEM 1 M/E</a:t>
                      </a:r>
                      <a:endParaRPr lang="fr-FR" sz="1000" b="0" i="0" u="none" strike="noStrike" dirty="0">
                        <a:solidFill>
                          <a:srgbClr val="000000"/>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dirty="0" smtClean="0">
                          <a:solidFill>
                            <a:srgbClr val="000000"/>
                          </a:solidFill>
                          <a:latin typeface="+mn-lt"/>
                        </a:rPr>
                        <a:t>192.168.10.240</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dirty="0" smtClean="0">
                          <a:solidFill>
                            <a:srgbClr val="000000"/>
                          </a:solidFill>
                          <a:latin typeface="+mn-lt"/>
                        </a:rPr>
                        <a:t> </a:t>
                      </a:r>
                      <a:endParaRPr lang="fr-FR" sz="1000" b="0" i="0" u="none" strike="noStrike" dirty="0">
                        <a:solidFill>
                          <a:srgbClr val="000000"/>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19">
                <a:tc>
                  <a:txBody>
                    <a:bodyPr/>
                    <a:lstStyle/>
                    <a:p>
                      <a:pPr algn="ctr" rtl="0" fontAlgn="ctr"/>
                      <a:r>
                        <a:rPr lang="fr-FR" sz="1000" b="1" i="0" u="none" strike="noStrike">
                          <a:solidFill>
                            <a:srgbClr val="0099CC"/>
                          </a:solidFill>
                          <a:latin typeface="+mn-lt"/>
                        </a:rPr>
                        <a:t>2</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dirty="0" smtClean="0">
                          <a:solidFill>
                            <a:srgbClr val="000000"/>
                          </a:solidFill>
                          <a:latin typeface="+mn-lt"/>
                        </a:rPr>
                        <a:t>ATEM HYPERDECK </a:t>
                      </a:r>
                      <a:endParaRPr lang="fr-FR" sz="1000" b="0" i="0" u="none" strike="noStrike" dirty="0">
                        <a:solidFill>
                          <a:srgbClr val="000000"/>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dirty="0" smtClean="0">
                          <a:solidFill>
                            <a:srgbClr val="000000"/>
                          </a:solidFill>
                          <a:latin typeface="+mn-lt"/>
                        </a:rPr>
                        <a:t>192.168.10.50</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fr-FR" sz="1000" b="0" i="0" u="none" strike="noStrike" dirty="0">
                        <a:solidFill>
                          <a:srgbClr val="000000"/>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19">
                <a:tc>
                  <a:txBody>
                    <a:bodyPr/>
                    <a:lstStyle/>
                    <a:p>
                      <a:pPr algn="ctr" rtl="0" fontAlgn="ctr"/>
                      <a:r>
                        <a:rPr lang="fr-FR" sz="1000" b="1" i="0" u="none" strike="noStrike" dirty="0">
                          <a:solidFill>
                            <a:srgbClr val="0099CC"/>
                          </a:solidFill>
                          <a:latin typeface="+mn-lt"/>
                        </a:rPr>
                        <a:t>3</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dirty="0" smtClean="0">
                          <a:solidFill>
                            <a:srgbClr val="000000"/>
                          </a:solidFill>
                          <a:latin typeface="+mn-lt"/>
                        </a:rPr>
                        <a:t>ATEM BROADCAST PANEL </a:t>
                      </a:r>
                      <a:endParaRPr lang="fr-FR" sz="1000" b="0" i="0" u="none" strike="noStrike" dirty="0">
                        <a:solidFill>
                          <a:srgbClr val="000000"/>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dirty="0" smtClean="0">
                          <a:solidFill>
                            <a:srgbClr val="000000"/>
                          </a:solidFill>
                          <a:latin typeface="+mn-lt"/>
                        </a:rPr>
                        <a:t>192.168.10.10 </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dirty="0" smtClean="0">
                          <a:solidFill>
                            <a:srgbClr val="000000"/>
                          </a:solidFill>
                          <a:latin typeface="+mn-lt"/>
                        </a:rPr>
                        <a:t> </a:t>
                      </a:r>
                      <a:endParaRPr lang="fr-FR" sz="1000" b="0" i="0" u="none" strike="noStrike" dirty="0">
                        <a:solidFill>
                          <a:srgbClr val="000000"/>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40" name="Groupe 67"/>
          <p:cNvGrpSpPr/>
          <p:nvPr/>
        </p:nvGrpSpPr>
        <p:grpSpPr>
          <a:xfrm>
            <a:off x="2411760" y="3501008"/>
            <a:ext cx="5256584" cy="1224136"/>
            <a:chOff x="2411760" y="3501008"/>
            <a:chExt cx="5256584" cy="1224136"/>
          </a:xfrm>
        </p:grpSpPr>
        <p:cxnSp>
          <p:nvCxnSpPr>
            <p:cNvPr id="9" name="Connecteur droit 8"/>
            <p:cNvCxnSpPr/>
            <p:nvPr/>
          </p:nvCxnSpPr>
          <p:spPr>
            <a:xfrm flipV="1">
              <a:off x="2411760" y="3501008"/>
              <a:ext cx="0" cy="720080"/>
            </a:xfrm>
            <a:prstGeom prst="line">
              <a:avLst/>
            </a:prstGeom>
            <a:ln w="25400">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5724128" y="3645024"/>
              <a:ext cx="0" cy="1080120"/>
            </a:xfrm>
            <a:prstGeom prst="line">
              <a:avLst/>
            </a:prstGeom>
            <a:ln w="25400">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7668344" y="3501008"/>
              <a:ext cx="0" cy="1224136"/>
            </a:xfrm>
            <a:prstGeom prst="line">
              <a:avLst/>
            </a:prstGeom>
            <a:ln w="25400">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4067944" y="3645024"/>
              <a:ext cx="0" cy="648072"/>
            </a:xfrm>
            <a:prstGeom prst="line">
              <a:avLst/>
            </a:prstGeom>
            <a:ln w="25400">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 name="Groupe 65"/>
          <p:cNvGrpSpPr/>
          <p:nvPr/>
        </p:nvGrpSpPr>
        <p:grpSpPr>
          <a:xfrm>
            <a:off x="2411760" y="3501008"/>
            <a:ext cx="2088232" cy="144016"/>
            <a:chOff x="2411760" y="3501008"/>
            <a:chExt cx="2088232" cy="144016"/>
          </a:xfrm>
        </p:grpSpPr>
        <p:cxnSp>
          <p:nvCxnSpPr>
            <p:cNvPr id="23" name="Connecteur droit 22"/>
            <p:cNvCxnSpPr/>
            <p:nvPr/>
          </p:nvCxnSpPr>
          <p:spPr>
            <a:xfrm>
              <a:off x="4067944" y="3645024"/>
              <a:ext cx="43204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411760" y="3501008"/>
              <a:ext cx="1897773" cy="4192"/>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42" name="Groupe 66"/>
          <p:cNvGrpSpPr/>
          <p:nvPr/>
        </p:nvGrpSpPr>
        <p:grpSpPr>
          <a:xfrm>
            <a:off x="4682067" y="3501008"/>
            <a:ext cx="2986277" cy="144016"/>
            <a:chOff x="4682067" y="3501008"/>
            <a:chExt cx="2986277" cy="144016"/>
          </a:xfrm>
        </p:grpSpPr>
        <p:cxnSp>
          <p:nvCxnSpPr>
            <p:cNvPr id="24" name="Connecteur droit 23"/>
            <p:cNvCxnSpPr/>
            <p:nvPr/>
          </p:nvCxnSpPr>
          <p:spPr>
            <a:xfrm>
              <a:off x="4682067" y="3640667"/>
              <a:ext cx="1042061" cy="435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860032" y="3501008"/>
              <a:ext cx="2808312"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8" name="Connecteur droit 17"/>
          <p:cNvCxnSpPr/>
          <p:nvPr/>
        </p:nvCxnSpPr>
        <p:spPr>
          <a:xfrm flipV="1">
            <a:off x="5118389" y="3212976"/>
            <a:ext cx="0" cy="144016"/>
          </a:xfrm>
          <a:prstGeom prst="line">
            <a:avLst/>
          </a:prstGeom>
          <a:ln w="25400">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5122664" y="3348525"/>
            <a:ext cx="1897608" cy="0"/>
          </a:xfrm>
          <a:prstGeom prst="line">
            <a:avLst/>
          </a:prstGeom>
          <a:ln w="31750" cap="flat">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V="1">
            <a:off x="7020272" y="2996952"/>
            <a:ext cx="0" cy="360040"/>
          </a:xfrm>
          <a:prstGeom prst="line">
            <a:avLst/>
          </a:prstGeom>
          <a:ln w="31750" cap="flat">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2843808" y="4797152"/>
            <a:ext cx="0" cy="504056"/>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4860032" y="4797152"/>
            <a:ext cx="0" cy="504056"/>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6876256" y="4797152"/>
            <a:ext cx="0" cy="504056"/>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259632" y="4797152"/>
            <a:ext cx="0" cy="504056"/>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8964488" y="4797152"/>
            <a:ext cx="0" cy="504056"/>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grpSp>
        <p:nvGrpSpPr>
          <p:cNvPr id="44" name="Groupe 68"/>
          <p:cNvGrpSpPr/>
          <p:nvPr/>
        </p:nvGrpSpPr>
        <p:grpSpPr>
          <a:xfrm>
            <a:off x="323528" y="1878060"/>
            <a:ext cx="3460544" cy="1560800"/>
            <a:chOff x="323528" y="1878060"/>
            <a:chExt cx="3460544" cy="1560800"/>
          </a:xfrm>
        </p:grpSpPr>
        <p:pic>
          <p:nvPicPr>
            <p:cNvPr id="17" name="Image 16"/>
            <p:cNvPicPr>
              <a:picLocks noChangeAspect="1"/>
            </p:cNvPicPr>
            <p:nvPr/>
          </p:nvPicPr>
          <p:blipFill>
            <a:blip r:embed="rId2" cstate="print"/>
            <a:srcRect/>
            <a:stretch>
              <a:fillRect/>
            </a:stretch>
          </p:blipFill>
          <p:spPr bwMode="auto">
            <a:xfrm>
              <a:off x="323528" y="2492896"/>
              <a:ext cx="1584176" cy="945964"/>
            </a:xfrm>
            <a:prstGeom prst="rect">
              <a:avLst/>
            </a:prstGeom>
            <a:noFill/>
          </p:spPr>
        </p:pic>
        <p:pic>
          <p:nvPicPr>
            <p:cNvPr id="27" name="Picture 6"/>
            <p:cNvPicPr>
              <a:picLocks noChangeAspect="1" noChangeArrowheads="1"/>
            </p:cNvPicPr>
            <p:nvPr/>
          </p:nvPicPr>
          <p:blipFill>
            <a:blip r:embed="rId8" cstate="print"/>
            <a:srcRect/>
            <a:stretch>
              <a:fillRect/>
            </a:stretch>
          </p:blipFill>
          <p:spPr bwMode="auto">
            <a:xfrm rot="4484000">
              <a:off x="1847808" y="2364529"/>
              <a:ext cx="428625" cy="314325"/>
            </a:xfrm>
            <a:prstGeom prst="rect">
              <a:avLst/>
            </a:prstGeom>
            <a:noFill/>
            <a:ln w="9525">
              <a:noFill/>
              <a:miter lim="800000"/>
              <a:headEnd/>
              <a:tailEnd/>
            </a:ln>
            <a:effectLst/>
          </p:spPr>
        </p:pic>
        <p:pic>
          <p:nvPicPr>
            <p:cNvPr id="28" name="Picture 6"/>
            <p:cNvPicPr>
              <a:picLocks noChangeAspect="1" noChangeArrowheads="1"/>
            </p:cNvPicPr>
            <p:nvPr/>
          </p:nvPicPr>
          <p:blipFill>
            <a:blip r:embed="rId8" cstate="print"/>
            <a:srcRect/>
            <a:stretch>
              <a:fillRect/>
            </a:stretch>
          </p:blipFill>
          <p:spPr bwMode="auto">
            <a:xfrm rot="15304930">
              <a:off x="3412597" y="1935210"/>
              <a:ext cx="428625" cy="314325"/>
            </a:xfrm>
            <a:prstGeom prst="rect">
              <a:avLst/>
            </a:prstGeom>
            <a:noFill/>
            <a:ln w="9525">
              <a:noFill/>
              <a:miter lim="800000"/>
              <a:headEnd/>
              <a:tailEnd/>
            </a:ln>
            <a:effectLst/>
          </p:spPr>
        </p:pic>
        <p:cxnSp>
          <p:nvCxnSpPr>
            <p:cNvPr id="29" name="Connecteur droit 28"/>
            <p:cNvCxnSpPr>
              <a:endCxn id="28" idx="2"/>
            </p:cNvCxnSpPr>
            <p:nvPr/>
          </p:nvCxnSpPr>
          <p:spPr>
            <a:xfrm flipV="1">
              <a:off x="1907704" y="2051913"/>
              <a:ext cx="1871071" cy="51299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070909" y="2167467"/>
              <a:ext cx="795411" cy="400110"/>
            </a:xfrm>
            <a:prstGeom prst="rect">
              <a:avLst/>
            </a:prstGeom>
          </p:spPr>
          <p:txBody>
            <a:bodyPr wrap="none">
              <a:spAutoFit/>
            </a:bodyPr>
            <a:lstStyle/>
            <a:p>
              <a:pPr algn="ctr" fontAlgn="b"/>
              <a:r>
                <a:rPr lang="fr-FR" sz="1000" b="1" dirty="0" smtClean="0">
                  <a:solidFill>
                    <a:srgbClr val="000000"/>
                  </a:solidFill>
                </a:rPr>
                <a:t>DHCP</a:t>
              </a:r>
            </a:p>
            <a:p>
              <a:pPr algn="ctr" fontAlgn="b"/>
              <a:r>
                <a:rPr lang="fr-FR" sz="1000" b="1" dirty="0" smtClean="0">
                  <a:solidFill>
                    <a:srgbClr val="000000"/>
                  </a:solidFill>
                </a:rPr>
                <a:t>Dynamique</a:t>
              </a:r>
              <a:endParaRPr lang="fr-FR" sz="1000" b="1" dirty="0">
                <a:solidFill>
                  <a:srgbClr val="000000"/>
                </a:solidFill>
              </a:endParaRPr>
            </a:p>
          </p:txBody>
        </p:sp>
        <p:sp>
          <p:nvSpPr>
            <p:cNvPr id="39" name="Rectangle 38"/>
            <p:cNvSpPr/>
            <p:nvPr/>
          </p:nvSpPr>
          <p:spPr>
            <a:xfrm>
              <a:off x="2339752" y="2060848"/>
              <a:ext cx="954107" cy="400110"/>
            </a:xfrm>
            <a:prstGeom prst="rect">
              <a:avLst/>
            </a:prstGeom>
            <a:solidFill>
              <a:schemeClr val="bg1"/>
            </a:solidFill>
          </p:spPr>
          <p:txBody>
            <a:bodyPr wrap="none">
              <a:spAutoFit/>
            </a:bodyPr>
            <a:lstStyle/>
            <a:p>
              <a:pPr algn="ctr"/>
              <a:r>
                <a:rPr lang="fr-FR" sz="1000" dirty="0" smtClean="0"/>
                <a:t>WIFI</a:t>
              </a:r>
            </a:p>
            <a:p>
              <a:pPr algn="ctr"/>
              <a:r>
                <a:rPr lang="fr-FR" sz="1000" b="1" dirty="0" smtClean="0"/>
                <a:t>SSID NETGEAR</a:t>
              </a:r>
              <a:endParaRPr lang="fr-FR" sz="1000" b="1" dirty="0"/>
            </a:p>
          </p:txBody>
        </p:sp>
      </p:grpSp>
      <p:sp>
        <p:nvSpPr>
          <p:cNvPr id="49" name="Rectangle 48"/>
          <p:cNvSpPr/>
          <p:nvPr/>
        </p:nvSpPr>
        <p:spPr>
          <a:xfrm>
            <a:off x="1259632" y="5949280"/>
            <a:ext cx="7691718"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p:cNvSpPr/>
          <p:nvPr/>
        </p:nvSpPr>
        <p:spPr>
          <a:xfrm>
            <a:off x="2168551" y="1237131"/>
            <a:ext cx="1872000" cy="107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2168551" y="1389531"/>
            <a:ext cx="1872000" cy="107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2168551" y="1550897"/>
            <a:ext cx="1872000" cy="107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5" name="Groupe 64"/>
          <p:cNvGrpSpPr/>
          <p:nvPr/>
        </p:nvGrpSpPr>
        <p:grpSpPr>
          <a:xfrm>
            <a:off x="4309451" y="3204510"/>
            <a:ext cx="550581" cy="448898"/>
            <a:chOff x="4309451" y="3204510"/>
            <a:chExt cx="550581" cy="448898"/>
          </a:xfrm>
        </p:grpSpPr>
        <p:cxnSp>
          <p:nvCxnSpPr>
            <p:cNvPr id="13" name="Connecteur droit 12"/>
            <p:cNvCxnSpPr/>
            <p:nvPr/>
          </p:nvCxnSpPr>
          <p:spPr>
            <a:xfrm flipH="1" flipV="1">
              <a:off x="4309451" y="3204510"/>
              <a:ext cx="82" cy="300690"/>
            </a:xfrm>
            <a:prstGeom prst="line">
              <a:avLst/>
            </a:prstGeom>
            <a:ln w="2540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4499992" y="3212976"/>
              <a:ext cx="0" cy="432048"/>
            </a:xfrm>
            <a:prstGeom prst="line">
              <a:avLst/>
            </a:prstGeom>
            <a:ln w="2540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4673517" y="3221360"/>
              <a:ext cx="0" cy="432048"/>
            </a:xfrm>
            <a:prstGeom prst="line">
              <a:avLst/>
            </a:prstGeom>
            <a:ln w="2540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4860032" y="3212976"/>
              <a:ext cx="0" cy="288032"/>
            </a:xfrm>
            <a:prstGeom prst="line">
              <a:avLst/>
            </a:prstGeom>
            <a:ln w="25400">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68" name="Connecteur droit avec flèche 67"/>
          <p:cNvCxnSpPr/>
          <p:nvPr/>
        </p:nvCxnSpPr>
        <p:spPr>
          <a:xfrm flipV="1">
            <a:off x="4932040" y="1700808"/>
            <a:ext cx="720080" cy="1080120"/>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4596383" y="1196752"/>
            <a:ext cx="1003800" cy="153888"/>
          </a:xfrm>
          <a:prstGeom prst="rect">
            <a:avLst/>
          </a:prstGeom>
          <a:solidFill>
            <a:schemeClr val="accent1">
              <a:lumMod val="60000"/>
              <a:lumOff val="40000"/>
            </a:schemeClr>
          </a:solidFill>
        </p:spPr>
        <p:txBody>
          <a:bodyPr wrap="square" lIns="90000" tIns="0" bIns="0" anchor="ctr" anchorCtr="0">
            <a:spAutoFit/>
          </a:bodyPr>
          <a:lstStyle/>
          <a:p>
            <a:pPr algn="ctr" fontAlgn="ctr">
              <a:defRPr/>
            </a:pPr>
            <a:r>
              <a:rPr lang="fr-FR" sz="1000" dirty="0" smtClean="0">
                <a:solidFill>
                  <a:srgbClr val="000000"/>
                </a:solidFill>
              </a:rPr>
              <a:t>192.168.10.240</a:t>
            </a:r>
          </a:p>
        </p:txBody>
      </p:sp>
      <p:sp>
        <p:nvSpPr>
          <p:cNvPr id="66" name="Rectangle 65"/>
          <p:cNvSpPr/>
          <p:nvPr/>
        </p:nvSpPr>
        <p:spPr>
          <a:xfrm>
            <a:off x="4600203" y="1359806"/>
            <a:ext cx="1003800" cy="153888"/>
          </a:xfrm>
          <a:prstGeom prst="rect">
            <a:avLst/>
          </a:prstGeom>
          <a:solidFill>
            <a:schemeClr val="accent1">
              <a:lumMod val="60000"/>
              <a:lumOff val="40000"/>
            </a:schemeClr>
          </a:solidFill>
        </p:spPr>
        <p:txBody>
          <a:bodyPr wrap="square" lIns="90000" tIns="0" bIns="0" anchor="ctr" anchorCtr="0">
            <a:spAutoFit/>
          </a:bodyPr>
          <a:lstStyle/>
          <a:p>
            <a:pPr algn="ctr" fontAlgn="ctr">
              <a:defRPr/>
            </a:pPr>
            <a:r>
              <a:rPr lang="fr-FR" sz="1000" dirty="0" smtClean="0">
                <a:solidFill>
                  <a:srgbClr val="000000"/>
                </a:solidFill>
              </a:rPr>
              <a:t>192.168.10.50</a:t>
            </a:r>
          </a:p>
        </p:txBody>
      </p:sp>
      <p:sp>
        <p:nvSpPr>
          <p:cNvPr id="67" name="Rectangle 66"/>
          <p:cNvSpPr/>
          <p:nvPr/>
        </p:nvSpPr>
        <p:spPr>
          <a:xfrm>
            <a:off x="4600203" y="1522859"/>
            <a:ext cx="1003800" cy="153888"/>
          </a:xfrm>
          <a:prstGeom prst="rect">
            <a:avLst/>
          </a:prstGeom>
          <a:solidFill>
            <a:schemeClr val="accent1">
              <a:lumMod val="60000"/>
              <a:lumOff val="40000"/>
            </a:schemeClr>
          </a:solidFill>
        </p:spPr>
        <p:txBody>
          <a:bodyPr wrap="square" lIns="90000" tIns="0" bIns="0" anchor="ctr" anchorCtr="0">
            <a:spAutoFit/>
          </a:bodyPr>
          <a:lstStyle/>
          <a:p>
            <a:pPr algn="ctr" fontAlgn="ctr">
              <a:defRPr/>
            </a:pPr>
            <a:r>
              <a:rPr lang="fr-FR" sz="1000" dirty="0" smtClean="0">
                <a:solidFill>
                  <a:srgbClr val="000000"/>
                </a:solidFill>
              </a:rPr>
              <a:t>192.168.10.10</a:t>
            </a:r>
          </a:p>
        </p:txBody>
      </p:sp>
      <p:grpSp>
        <p:nvGrpSpPr>
          <p:cNvPr id="71" name="Groupe 70"/>
          <p:cNvGrpSpPr/>
          <p:nvPr/>
        </p:nvGrpSpPr>
        <p:grpSpPr>
          <a:xfrm>
            <a:off x="7153275" y="332656"/>
            <a:ext cx="1739205" cy="2239094"/>
            <a:chOff x="7153275" y="332656"/>
            <a:chExt cx="1739205" cy="2239094"/>
          </a:xfrm>
        </p:grpSpPr>
        <p:pic>
          <p:nvPicPr>
            <p:cNvPr id="72" name="Picture 2"/>
            <p:cNvPicPr>
              <a:picLocks noChangeAspect="1" noChangeArrowheads="1"/>
            </p:cNvPicPr>
            <p:nvPr/>
          </p:nvPicPr>
          <p:blipFill>
            <a:blip r:embed="rId9" cstate="print"/>
            <a:srcRect/>
            <a:stretch>
              <a:fillRect/>
            </a:stretch>
          </p:blipFill>
          <p:spPr bwMode="auto">
            <a:xfrm>
              <a:off x="8100392" y="332656"/>
              <a:ext cx="792088" cy="740107"/>
            </a:xfrm>
            <a:prstGeom prst="rect">
              <a:avLst/>
            </a:prstGeom>
            <a:noFill/>
            <a:ln w="9525">
              <a:noFill/>
              <a:miter lim="800000"/>
              <a:headEnd/>
              <a:tailEnd/>
            </a:ln>
            <a:effectLst/>
          </p:spPr>
        </p:pic>
        <p:cxnSp>
          <p:nvCxnSpPr>
            <p:cNvPr id="73" name="Connecteur droit avec flèche 72"/>
            <p:cNvCxnSpPr/>
            <p:nvPr/>
          </p:nvCxnSpPr>
          <p:spPr>
            <a:xfrm flipV="1">
              <a:off x="7153275" y="1085850"/>
              <a:ext cx="952500" cy="1485900"/>
            </a:xfrm>
            <a:prstGeom prst="straightConnector1">
              <a:avLst/>
            </a:prstGeom>
            <a:ln w="25400">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grpSp>
      <p:sp>
        <p:nvSpPr>
          <p:cNvPr id="86" name="ZoneTexte 85"/>
          <p:cNvSpPr txBox="1"/>
          <p:nvPr/>
        </p:nvSpPr>
        <p:spPr>
          <a:xfrm>
            <a:off x="4089673" y="1207393"/>
            <a:ext cx="2016000" cy="475478"/>
          </a:xfrm>
          <a:prstGeom prst="rect">
            <a:avLst/>
          </a:prstGeom>
          <a:solidFill>
            <a:schemeClr val="bg1"/>
          </a:solidFill>
          <a:ln>
            <a:solidFill>
              <a:schemeClr val="accent1"/>
            </a:solidFill>
          </a:ln>
        </p:spPr>
        <p:txBody>
          <a:bodyPr wrap="square" lIns="72000" tIns="144000" bIns="144000" rtlCol="0" anchor="ctr" anchorCtr="0">
            <a:spAutoFit/>
          </a:bodyPr>
          <a:lstStyle/>
          <a:p>
            <a:pPr algn="ctr"/>
            <a:endParaRPr lang="fr-FR" sz="1200" b="1" dirty="0">
              <a:solidFill>
                <a:srgbClr val="FF0000"/>
              </a:solidFill>
            </a:endParaRPr>
          </a:p>
        </p:txBody>
      </p:sp>
      <p:sp>
        <p:nvSpPr>
          <p:cNvPr id="69" name="ZoneTexte 68"/>
          <p:cNvSpPr txBox="1"/>
          <p:nvPr/>
        </p:nvSpPr>
        <p:spPr>
          <a:xfrm>
            <a:off x="4067943" y="1216874"/>
            <a:ext cx="3564000" cy="475478"/>
          </a:xfrm>
          <a:prstGeom prst="rect">
            <a:avLst/>
          </a:prstGeom>
          <a:solidFill>
            <a:schemeClr val="bg1"/>
          </a:solidFill>
          <a:ln>
            <a:solidFill>
              <a:schemeClr val="accent1"/>
            </a:solidFill>
          </a:ln>
        </p:spPr>
        <p:txBody>
          <a:bodyPr wrap="square" lIns="72000" tIns="144000" bIns="144000" rtlCol="0" anchor="ctr" anchorCtr="0">
            <a:spAutoFit/>
          </a:bodyPr>
          <a:lstStyle/>
          <a:p>
            <a:pPr algn="ctr"/>
            <a:r>
              <a:rPr lang="fr-FR" sz="1200" b="1" dirty="0" smtClean="0">
                <a:solidFill>
                  <a:srgbClr val="FF0000"/>
                </a:solidFill>
              </a:rPr>
              <a:t>TABLE D’ADRESSAGE DU ROUTEUR</a:t>
            </a:r>
            <a:endParaRPr lang="fr-FR" sz="1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300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1000"/>
                                        <p:tgtEl>
                                          <p:spTgt spid="68"/>
                                        </p:tgtEl>
                                      </p:cBhvr>
                                    </p:animEffect>
                                  </p:childTnLst>
                                </p:cTn>
                              </p:par>
                            </p:childTnLst>
                          </p:cTn>
                        </p:par>
                        <p:par>
                          <p:cTn id="8" fill="hold">
                            <p:stCondLst>
                              <p:cond delay="3000"/>
                            </p:stCondLst>
                            <p:childTnLst>
                              <p:par>
                                <p:cTn id="9" presetID="10" presetClass="exit" presetSubtype="0" fill="hold" grpId="0" nodeType="afterEffect">
                                  <p:stCondLst>
                                    <p:cond delay="0"/>
                                  </p:stCondLst>
                                  <p:childTnLst>
                                    <p:animEffect transition="out" filter="fade">
                                      <p:cBhvr>
                                        <p:cTn id="10" dur="500"/>
                                        <p:tgtEl>
                                          <p:spTgt spid="69"/>
                                        </p:tgtEl>
                                      </p:cBhvr>
                                    </p:animEffect>
                                    <p:set>
                                      <p:cBhvr>
                                        <p:cTn id="11" dur="1" fill="hold">
                                          <p:stCondLst>
                                            <p:cond delay="499"/>
                                          </p:stCondLst>
                                        </p:cTn>
                                        <p:tgtEl>
                                          <p:spTgt spid="69"/>
                                        </p:tgtEl>
                                        <p:attrNameLst>
                                          <p:attrName>style.visibility</p:attrName>
                                        </p:attrNameLst>
                                      </p:cBhvr>
                                      <p:to>
                                        <p:strVal val="hidden"/>
                                      </p:to>
                                    </p:set>
                                  </p:childTnLst>
                                </p:cTn>
                              </p:par>
                            </p:childTnLst>
                          </p:cTn>
                        </p:par>
                        <p:par>
                          <p:cTn id="12" fill="hold">
                            <p:stCondLst>
                              <p:cond delay="3500"/>
                            </p:stCondLst>
                            <p:childTnLst>
                              <p:par>
                                <p:cTn id="13" presetID="10" presetClass="exit" presetSubtype="0" fill="hold" nodeType="afterEffect">
                                  <p:stCondLst>
                                    <p:cond delay="0"/>
                                  </p:stCondLst>
                                  <p:childTnLst>
                                    <p:animEffect transition="out" filter="fade">
                                      <p:cBhvr>
                                        <p:cTn id="14" dur="500"/>
                                        <p:tgtEl>
                                          <p:spTgt spid="68"/>
                                        </p:tgtEl>
                                      </p:cBhvr>
                                    </p:animEffect>
                                    <p:set>
                                      <p:cBhvr>
                                        <p:cTn id="15" dur="1" fill="hold">
                                          <p:stCondLst>
                                            <p:cond delay="499"/>
                                          </p:stCondLst>
                                        </p:cTn>
                                        <p:tgtEl>
                                          <p:spTgt spid="68"/>
                                        </p:tgtEl>
                                        <p:attrNameLst>
                                          <p:attrName>style.visibility</p:attrName>
                                        </p:attrNameLst>
                                      </p:cBhvr>
                                      <p:to>
                                        <p:strVal val="hidden"/>
                                      </p:to>
                                    </p:set>
                                  </p:childTnLst>
                                </p:cTn>
                              </p:par>
                            </p:childTnLst>
                          </p:cTn>
                        </p:par>
                        <p:par>
                          <p:cTn id="16" fill="hold">
                            <p:stCondLst>
                              <p:cond delay="4000"/>
                            </p:stCondLst>
                            <p:childTnLst>
                              <p:par>
                                <p:cTn id="17" presetID="64" presetClass="path" presetSubtype="0" accel="50000" decel="50000" fill="hold" grpId="0" nodeType="afterEffect">
                                  <p:stCondLst>
                                    <p:cond delay="0"/>
                                  </p:stCondLst>
                                  <p:childTnLst>
                                    <p:animMotion origin="layout" path="M -0.004 -0.15209 L 0.11423 -0.64306 " pathEditMode="relative" rAng="0" ptsTypes="AA">
                                      <p:cBhvr>
                                        <p:cTn id="18" dur="2000" fill="hold"/>
                                        <p:tgtEl>
                                          <p:spTgt spid="80"/>
                                        </p:tgtEl>
                                        <p:attrNameLst>
                                          <p:attrName>ppt_x</p:attrName>
                                          <p:attrName>ppt_y</p:attrName>
                                        </p:attrNameLst>
                                      </p:cBhvr>
                                      <p:rCtr x="59" y="-246"/>
                                    </p:animMotion>
                                  </p:childTnLst>
                                </p:cTn>
                              </p:par>
                              <p:par>
                                <p:cTn id="19" presetID="10" presetClass="exit" presetSubtype="0" fill="hold" grpId="0" nodeType="withEffect">
                                  <p:stCondLst>
                                    <p:cond delay="0"/>
                                  </p:stCondLst>
                                  <p:childTnLst>
                                    <p:animEffect transition="out" filter="fade">
                                      <p:cBhvr>
                                        <p:cTn id="20" dur="2000"/>
                                        <p:tgtEl>
                                          <p:spTgt spid="60"/>
                                        </p:tgtEl>
                                      </p:cBhvr>
                                    </p:animEffect>
                                    <p:set>
                                      <p:cBhvr>
                                        <p:cTn id="21" dur="1" fill="hold">
                                          <p:stCondLst>
                                            <p:cond delay="1999"/>
                                          </p:stCondLst>
                                        </p:cTn>
                                        <p:tgtEl>
                                          <p:spTgt spid="60"/>
                                        </p:tgtEl>
                                        <p:attrNameLst>
                                          <p:attrName>style.visibility</p:attrName>
                                        </p:attrNameLst>
                                      </p:cBhvr>
                                      <p:to>
                                        <p:strVal val="hidden"/>
                                      </p:to>
                                    </p:set>
                                  </p:childTnLst>
                                </p:cTn>
                              </p:par>
                            </p:childTnLst>
                          </p:cTn>
                        </p:par>
                        <p:par>
                          <p:cTn id="22" fill="hold">
                            <p:stCondLst>
                              <p:cond delay="6000"/>
                            </p:stCondLst>
                            <p:childTnLst>
                              <p:par>
                                <p:cTn id="23" presetID="64" presetClass="path" presetSubtype="0" accel="50000" decel="50000" fill="hold" grpId="0" nodeType="afterEffect">
                                  <p:stCondLst>
                                    <p:cond delay="0"/>
                                  </p:stCondLst>
                                  <p:childTnLst>
                                    <p:animMotion origin="layout" path="M -0.02413 -0.14167 L -0.1085 -0.62199 " pathEditMode="relative" rAng="0" ptsTypes="AA">
                                      <p:cBhvr>
                                        <p:cTn id="24" dur="2000" fill="hold"/>
                                        <p:tgtEl>
                                          <p:spTgt spid="79"/>
                                        </p:tgtEl>
                                        <p:attrNameLst>
                                          <p:attrName>ppt_x</p:attrName>
                                          <p:attrName>ppt_y</p:attrName>
                                        </p:attrNameLst>
                                      </p:cBhvr>
                                      <p:rCtr x="-42" y="-240"/>
                                    </p:animMotion>
                                  </p:childTnLst>
                                </p:cTn>
                              </p:par>
                              <p:par>
                                <p:cTn id="25" presetID="10" presetClass="exit" presetSubtype="0" fill="hold" grpId="0" nodeType="withEffect">
                                  <p:stCondLst>
                                    <p:cond delay="0"/>
                                  </p:stCondLst>
                                  <p:childTnLst>
                                    <p:animEffect transition="out" filter="fade">
                                      <p:cBhvr>
                                        <p:cTn id="26" dur="2000"/>
                                        <p:tgtEl>
                                          <p:spTgt spid="61"/>
                                        </p:tgtEl>
                                      </p:cBhvr>
                                    </p:animEffect>
                                    <p:set>
                                      <p:cBhvr>
                                        <p:cTn id="27" dur="1" fill="hold">
                                          <p:stCondLst>
                                            <p:cond delay="1999"/>
                                          </p:stCondLst>
                                        </p:cTn>
                                        <p:tgtEl>
                                          <p:spTgt spid="61"/>
                                        </p:tgtEl>
                                        <p:attrNameLst>
                                          <p:attrName>style.visibility</p:attrName>
                                        </p:attrNameLst>
                                      </p:cBhvr>
                                      <p:to>
                                        <p:strVal val="hidden"/>
                                      </p:to>
                                    </p:set>
                                  </p:childTnLst>
                                </p:cTn>
                              </p:par>
                            </p:childTnLst>
                          </p:cTn>
                        </p:par>
                        <p:par>
                          <p:cTn id="28" fill="hold">
                            <p:stCondLst>
                              <p:cond delay="8000"/>
                            </p:stCondLst>
                            <p:childTnLst>
                              <p:par>
                                <p:cTn id="29" presetID="64" presetClass="path" presetSubtype="0" accel="50000" decel="50000" fill="hold" nodeType="afterEffect">
                                  <p:stCondLst>
                                    <p:cond delay="0"/>
                                  </p:stCondLst>
                                  <p:childTnLst>
                                    <p:animMotion origin="layout" path="M 0.09045 -0.15209 L 0.33559 -0.59653 " pathEditMode="relative" rAng="0" ptsTypes="AA">
                                      <p:cBhvr>
                                        <p:cTn id="30" dur="2000" fill="hold"/>
                                        <p:tgtEl>
                                          <p:spTgt spid="81"/>
                                        </p:tgtEl>
                                        <p:attrNameLst>
                                          <p:attrName>ppt_x</p:attrName>
                                          <p:attrName>ppt_y</p:attrName>
                                        </p:attrNameLst>
                                      </p:cBhvr>
                                      <p:rCtr x="123" y="-222"/>
                                    </p:animMotion>
                                  </p:childTnLst>
                                </p:cTn>
                              </p:par>
                              <p:par>
                                <p:cTn id="31" presetID="10" presetClass="exit" presetSubtype="0" fill="hold" grpId="0" nodeType="withEffect">
                                  <p:stCondLst>
                                    <p:cond delay="0"/>
                                  </p:stCondLst>
                                  <p:childTnLst>
                                    <p:animEffect transition="out" filter="fade">
                                      <p:cBhvr>
                                        <p:cTn id="32" dur="2000"/>
                                        <p:tgtEl>
                                          <p:spTgt spid="62"/>
                                        </p:tgtEl>
                                      </p:cBhvr>
                                    </p:animEffect>
                                    <p:set>
                                      <p:cBhvr>
                                        <p:cTn id="33" dur="1" fill="hold">
                                          <p:stCondLst>
                                            <p:cond delay="1999"/>
                                          </p:stCondLst>
                                        </p:cTn>
                                        <p:tgtEl>
                                          <p:spTgt spid="62"/>
                                        </p:tgtEl>
                                        <p:attrNameLst>
                                          <p:attrName>style.visibility</p:attrName>
                                        </p:attrNameLst>
                                      </p:cBhvr>
                                      <p:to>
                                        <p:strVal val="hidden"/>
                                      </p:to>
                                    </p:set>
                                  </p:childTnLst>
                                </p:cTn>
                              </p:par>
                            </p:childTnLst>
                          </p:cTn>
                        </p:par>
                        <p:par>
                          <p:cTn id="34" fill="hold">
                            <p:stCondLst>
                              <p:cond delay="10000"/>
                            </p:stCondLst>
                            <p:childTnLst>
                              <p:par>
                                <p:cTn id="35" presetID="10" presetClass="exit" presetSubtype="0" fill="hold" nodeType="afterEffect">
                                  <p:stCondLst>
                                    <p:cond delay="0"/>
                                  </p:stCondLst>
                                  <p:childTnLst>
                                    <p:animEffect transition="out" filter="fade">
                                      <p:cBhvr>
                                        <p:cTn id="36" dur="2000"/>
                                        <p:tgtEl>
                                          <p:spTgt spid="86"/>
                                        </p:tgtEl>
                                      </p:cBhvr>
                                    </p:animEffect>
                                    <p:set>
                                      <p:cBhvr>
                                        <p:cTn id="37" dur="1" fill="hold">
                                          <p:stCondLst>
                                            <p:cond delay="1999"/>
                                          </p:stCondLst>
                                        </p:cTn>
                                        <p:tgtEl>
                                          <p:spTgt spid="8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4.16667E-6 1.48148E-6 L 0.31441 0.64004 " pathEditMode="relative" rAng="0" ptsTypes="AA">
                                      <p:cBhvr>
                                        <p:cTn id="41" dur="2000" fill="hold"/>
                                        <p:tgtEl>
                                          <p:spTgt spid="89"/>
                                        </p:tgtEl>
                                        <p:attrNameLst>
                                          <p:attrName>ppt_x</p:attrName>
                                          <p:attrName>ppt_y</p:attrName>
                                        </p:attrNameLst>
                                      </p:cBhvr>
                                      <p:rCtr x="157" y="320"/>
                                    </p:animMotion>
                                  </p:childTnLst>
                                </p:cTn>
                              </p:par>
                              <p:par>
                                <p:cTn id="42" presetID="42" presetClass="path" presetSubtype="0" accel="50000" decel="50000" fill="hold" grpId="0" nodeType="withEffect">
                                  <p:stCondLst>
                                    <p:cond delay="0"/>
                                  </p:stCondLst>
                                  <p:childTnLst>
                                    <p:animMotion origin="layout" path="M 2.22222E-6 -7.40741E-7 L -0.13056 0.61852 " pathEditMode="relative" rAng="0" ptsTypes="AA">
                                      <p:cBhvr>
                                        <p:cTn id="43" dur="2000" fill="hold"/>
                                        <p:tgtEl>
                                          <p:spTgt spid="90"/>
                                        </p:tgtEl>
                                        <p:attrNameLst>
                                          <p:attrName>ppt_x</p:attrName>
                                          <p:attrName>ppt_y</p:attrName>
                                        </p:attrNameLst>
                                      </p:cBhvr>
                                      <p:rCtr x="-65" y="309"/>
                                    </p:animMotion>
                                  </p:childTnLst>
                                </p:cTn>
                              </p:par>
                            </p:childTnLst>
                          </p:cTn>
                        </p:par>
                        <p:par>
                          <p:cTn id="44" fill="hold">
                            <p:stCondLst>
                              <p:cond delay="2000"/>
                            </p:stCondLst>
                            <p:childTnLst>
                              <p:par>
                                <p:cTn id="45" presetID="5" presetClass="exit" presetSubtype="10" fill="hold" grpId="0" nodeType="afterEffect">
                                  <p:stCondLst>
                                    <p:cond delay="0"/>
                                  </p:stCondLst>
                                  <p:childTnLst>
                                    <p:animEffect transition="out" filter="checkerboard(across)">
                                      <p:cBhvr>
                                        <p:cTn id="46" dur="500"/>
                                        <p:tgtEl>
                                          <p:spTgt spid="49"/>
                                        </p:tgtEl>
                                      </p:cBhvr>
                                    </p:animEffect>
                                    <p:set>
                                      <p:cBhvr>
                                        <p:cTn id="47" dur="1" fill="hold">
                                          <p:stCondLst>
                                            <p:cond delay="499"/>
                                          </p:stCondLst>
                                        </p:cTn>
                                        <p:tgtEl>
                                          <p:spTgt spid="49"/>
                                        </p:tgtEl>
                                        <p:attrNameLst>
                                          <p:attrName>style.visibility</p:attrName>
                                        </p:attrNameLst>
                                      </p:cBhvr>
                                      <p:to>
                                        <p:strVal val="hidden"/>
                                      </p:to>
                                    </p:set>
                                  </p:childTnLst>
                                </p:cTn>
                              </p:par>
                            </p:childTnLst>
                          </p:cTn>
                        </p:par>
                        <p:par>
                          <p:cTn id="48" fill="hold">
                            <p:stCondLst>
                              <p:cond delay="2500"/>
                            </p:stCondLst>
                            <p:childTnLst>
                              <p:par>
                                <p:cTn id="49" presetID="42" presetClass="path" presetSubtype="0" accel="50000" decel="50000" fill="hold" nodeType="afterEffect">
                                  <p:stCondLst>
                                    <p:cond delay="0"/>
                                  </p:stCondLst>
                                  <p:childTnLst>
                                    <p:animMotion origin="layout" path="M 3.61111E-6 1.85185E-6 L -0.29445 0.41921 " pathEditMode="relative" rAng="0" ptsTypes="AA">
                                      <p:cBhvr>
                                        <p:cTn id="50" dur="2000" fill="hold"/>
                                        <p:tgtEl>
                                          <p:spTgt spid="63"/>
                                        </p:tgtEl>
                                        <p:attrNameLst>
                                          <p:attrName>ppt_x</p:attrName>
                                          <p:attrName>ppt_y</p:attrName>
                                        </p:attrNameLst>
                                      </p:cBhvr>
                                      <p:rCtr x="-147" y="209"/>
                                    </p:animMotion>
                                  </p:childTnLst>
                                </p:cTn>
                              </p:par>
                            </p:childTnLst>
                          </p:cTn>
                        </p:par>
                        <p:par>
                          <p:cTn id="51" fill="hold">
                            <p:stCondLst>
                              <p:cond delay="4500"/>
                            </p:stCondLst>
                            <p:childTnLst>
                              <p:par>
                                <p:cTn id="52" presetID="42" presetClass="path" presetSubtype="0" accel="50000" decel="50000" fill="hold" grpId="0" nodeType="afterEffect">
                                  <p:stCondLst>
                                    <p:cond delay="0"/>
                                  </p:stCondLst>
                                  <p:childTnLst>
                                    <p:animMotion origin="layout" path="M -4.72222E-6 1.85185E-6 L -0.41961 0.05532 " pathEditMode="relative" rAng="0" ptsTypes="AA">
                                      <p:cBhvr>
                                        <p:cTn id="53" dur="2000" fill="hold"/>
                                        <p:tgtEl>
                                          <p:spTgt spid="64"/>
                                        </p:tgtEl>
                                        <p:attrNameLst>
                                          <p:attrName>ppt_x</p:attrName>
                                          <p:attrName>ppt_y</p:attrName>
                                        </p:attrNameLst>
                                      </p:cBhvr>
                                      <p:rCtr x="-210" y="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9" grpId="0" animBg="1"/>
      <p:bldP spid="80" grpId="0" animBg="1"/>
      <p:bldP spid="89" grpId="0" animBg="1"/>
      <p:bldP spid="90" grpId="0" animBg="1"/>
      <p:bldP spid="49" grpId="0" animBg="1"/>
      <p:bldP spid="60" grpId="0" animBg="1"/>
      <p:bldP spid="61" grpId="0" animBg="1"/>
      <p:bldP spid="62" grpId="0" animBg="1"/>
      <p:bldP spid="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7F8C75B-07D5-47E3-9B60-C218A4B667A9}" type="slidenum">
              <a:rPr lang="fr-FR" smtClean="0"/>
              <a:pPr/>
              <a:t>8</a:t>
            </a:fld>
            <a:endParaRPr lang="fr-FR"/>
          </a:p>
        </p:txBody>
      </p:sp>
      <p:pic>
        <p:nvPicPr>
          <p:cNvPr id="3" name="Picture 2"/>
          <p:cNvPicPr>
            <a:picLocks noChangeAspect="1" noChangeArrowheads="1"/>
          </p:cNvPicPr>
          <p:nvPr/>
        </p:nvPicPr>
        <p:blipFill>
          <a:blip r:embed="rId2" cstate="print"/>
          <a:srcRect/>
          <a:stretch>
            <a:fillRect/>
          </a:stretch>
        </p:blipFill>
        <p:spPr bwMode="auto">
          <a:xfrm>
            <a:off x="3563888" y="1988840"/>
            <a:ext cx="2322387" cy="1337660"/>
          </a:xfrm>
          <a:prstGeom prst="rect">
            <a:avLst/>
          </a:prstGeom>
          <a:noFill/>
          <a:ln w="9525">
            <a:noFill/>
            <a:miter lim="800000"/>
            <a:headEnd/>
            <a:tailEnd/>
          </a:ln>
          <a:effectLst/>
        </p:spPr>
      </p:pic>
      <p:grpSp>
        <p:nvGrpSpPr>
          <p:cNvPr id="4" name="Groupe 3"/>
          <p:cNvGrpSpPr/>
          <p:nvPr/>
        </p:nvGrpSpPr>
        <p:grpSpPr>
          <a:xfrm>
            <a:off x="323528" y="2492896"/>
            <a:ext cx="8352728" cy="2700027"/>
            <a:chOff x="35496" y="980728"/>
            <a:chExt cx="8352728" cy="2700027"/>
          </a:xfrm>
        </p:grpSpPr>
        <p:pic>
          <p:nvPicPr>
            <p:cNvPr id="5" name="Image 4" descr="D:\RB\Images\Screenpresso\2019-01-04_20h06_58.jpg"/>
            <p:cNvPicPr>
              <a:picLocks noChangeAspect="1"/>
            </p:cNvPicPr>
            <p:nvPr/>
          </p:nvPicPr>
          <p:blipFill>
            <a:blip r:embed="rId3" cstate="print"/>
            <a:srcRect/>
            <a:stretch>
              <a:fillRect/>
            </a:stretch>
          </p:blipFill>
          <p:spPr bwMode="auto">
            <a:xfrm>
              <a:off x="6588224" y="3140968"/>
              <a:ext cx="1800000" cy="345908"/>
            </a:xfrm>
            <a:prstGeom prst="rect">
              <a:avLst/>
            </a:prstGeom>
            <a:noFill/>
            <a:ln w="9525">
              <a:noFill/>
              <a:miter lim="800000"/>
              <a:headEnd/>
              <a:tailEnd/>
            </a:ln>
          </p:spPr>
        </p:pic>
        <p:pic>
          <p:nvPicPr>
            <p:cNvPr id="6" name="Image 5" descr="D:\RB\Images\Screenpresso\2019-01-04_20h08_26.jpg"/>
            <p:cNvPicPr>
              <a:picLocks noChangeAspect="1"/>
            </p:cNvPicPr>
            <p:nvPr/>
          </p:nvPicPr>
          <p:blipFill>
            <a:blip r:embed="rId4" cstate="print"/>
            <a:srcRect/>
            <a:stretch>
              <a:fillRect/>
            </a:stretch>
          </p:blipFill>
          <p:spPr bwMode="auto">
            <a:xfrm rot="21600000">
              <a:off x="4644008" y="3140968"/>
              <a:ext cx="1800000" cy="378852"/>
            </a:xfrm>
            <a:prstGeom prst="rect">
              <a:avLst/>
            </a:prstGeom>
            <a:noFill/>
            <a:ln w="9525">
              <a:noFill/>
              <a:miter lim="800000"/>
              <a:headEnd/>
              <a:tailEnd/>
            </a:ln>
          </p:spPr>
        </p:pic>
        <p:pic>
          <p:nvPicPr>
            <p:cNvPr id="7" name="Image 6" descr="D:\RB\Images\Screenpresso\2019-01-04_20h05_11.jpg"/>
            <p:cNvPicPr>
              <a:picLocks noChangeAspect="1"/>
            </p:cNvPicPr>
            <p:nvPr/>
          </p:nvPicPr>
          <p:blipFill>
            <a:blip r:embed="rId5" cstate="print"/>
            <a:srcRect/>
            <a:stretch>
              <a:fillRect/>
            </a:stretch>
          </p:blipFill>
          <p:spPr bwMode="auto">
            <a:xfrm>
              <a:off x="2699792" y="2708920"/>
              <a:ext cx="1800000" cy="971835"/>
            </a:xfrm>
            <a:prstGeom prst="rect">
              <a:avLst/>
            </a:prstGeom>
            <a:noFill/>
            <a:ln w="9525">
              <a:noFill/>
              <a:miter lim="800000"/>
              <a:headEnd/>
              <a:tailEnd/>
            </a:ln>
          </p:spPr>
        </p:pic>
        <p:pic>
          <p:nvPicPr>
            <p:cNvPr id="8" name="Image 7"/>
            <p:cNvPicPr>
              <a:picLocks noChangeAspect="1"/>
            </p:cNvPicPr>
            <p:nvPr/>
          </p:nvPicPr>
          <p:blipFill>
            <a:blip r:embed="rId6" cstate="print"/>
            <a:srcRect/>
            <a:stretch>
              <a:fillRect/>
            </a:stretch>
          </p:blipFill>
          <p:spPr bwMode="auto">
            <a:xfrm>
              <a:off x="1043608" y="2636912"/>
              <a:ext cx="1584176" cy="945964"/>
            </a:xfrm>
            <a:prstGeom prst="rect">
              <a:avLst/>
            </a:prstGeom>
            <a:noFill/>
          </p:spPr>
        </p:pic>
        <p:cxnSp>
          <p:nvCxnSpPr>
            <p:cNvPr id="9" name="Connecteur droit 8"/>
            <p:cNvCxnSpPr/>
            <p:nvPr/>
          </p:nvCxnSpPr>
          <p:spPr>
            <a:xfrm flipV="1">
              <a:off x="2123728" y="1988840"/>
              <a:ext cx="0" cy="720080"/>
            </a:xfrm>
            <a:prstGeom prst="line">
              <a:avLst/>
            </a:prstGeom>
            <a:ln w="25400">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3779912" y="2132856"/>
              <a:ext cx="0" cy="648072"/>
            </a:xfrm>
            <a:prstGeom prst="line">
              <a:avLst/>
            </a:prstGeom>
            <a:ln w="25400">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5436096" y="2132856"/>
              <a:ext cx="0" cy="1080120"/>
            </a:xfrm>
            <a:prstGeom prst="line">
              <a:avLst/>
            </a:prstGeom>
            <a:ln w="25400">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7380312" y="1988840"/>
              <a:ext cx="0" cy="1224136"/>
            </a:xfrm>
            <a:prstGeom prst="line">
              <a:avLst/>
            </a:prstGeom>
            <a:ln w="25400">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H="1" flipV="1">
              <a:off x="4021419" y="1692342"/>
              <a:ext cx="82" cy="300690"/>
            </a:xfrm>
            <a:prstGeom prst="line">
              <a:avLst/>
            </a:prstGeom>
            <a:ln w="2540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4211960" y="1700808"/>
              <a:ext cx="0" cy="432048"/>
            </a:xfrm>
            <a:prstGeom prst="line">
              <a:avLst/>
            </a:prstGeom>
            <a:ln w="2540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4385485" y="1709192"/>
              <a:ext cx="0" cy="432048"/>
            </a:xfrm>
            <a:prstGeom prst="line">
              <a:avLst/>
            </a:prstGeom>
            <a:ln w="2540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4572000" y="1700808"/>
              <a:ext cx="0" cy="288032"/>
            </a:xfrm>
            <a:prstGeom prst="line">
              <a:avLst/>
            </a:prstGeom>
            <a:ln w="25400">
              <a:headEnd type="none" w="med" len="med"/>
              <a:tailEnd type="oval" w="med" len="med"/>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p:nvPicPr>
          <p:blipFill>
            <a:blip r:embed="rId6" cstate="print"/>
            <a:srcRect/>
            <a:stretch>
              <a:fillRect/>
            </a:stretch>
          </p:blipFill>
          <p:spPr bwMode="auto">
            <a:xfrm>
              <a:off x="35496" y="980728"/>
              <a:ext cx="1584176" cy="945964"/>
            </a:xfrm>
            <a:prstGeom prst="rect">
              <a:avLst/>
            </a:prstGeom>
            <a:noFill/>
          </p:spPr>
        </p:pic>
        <p:cxnSp>
          <p:nvCxnSpPr>
            <p:cNvPr id="18" name="Connecteur droit 17"/>
            <p:cNvCxnSpPr/>
            <p:nvPr/>
          </p:nvCxnSpPr>
          <p:spPr>
            <a:xfrm flipV="1">
              <a:off x="4830357" y="1700808"/>
              <a:ext cx="0" cy="144016"/>
            </a:xfrm>
            <a:prstGeom prst="line">
              <a:avLst/>
            </a:prstGeom>
            <a:ln w="25400">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aphicFrame>
        <p:nvGraphicFramePr>
          <p:cNvPr id="19" name="Tableau 18"/>
          <p:cNvGraphicFramePr>
            <a:graphicFrameLocks noGrp="1"/>
          </p:cNvGraphicFramePr>
          <p:nvPr/>
        </p:nvGraphicFramePr>
        <p:xfrm>
          <a:off x="323528" y="5301208"/>
          <a:ext cx="8640961" cy="946866"/>
        </p:xfrm>
        <a:graphic>
          <a:graphicData uri="http://schemas.openxmlformats.org/drawingml/2006/table">
            <a:tbl>
              <a:tblPr/>
              <a:tblGrid>
                <a:gridCol w="936103"/>
                <a:gridCol w="1584176"/>
                <a:gridCol w="2016224"/>
                <a:gridCol w="2016225"/>
                <a:gridCol w="2088233"/>
              </a:tblGrid>
              <a:tr h="138847">
                <a:tc>
                  <a:txBody>
                    <a:bodyPr/>
                    <a:lstStyle/>
                    <a:p>
                      <a:pPr algn="ctr" rtl="0" fontAlgn="b"/>
                      <a:r>
                        <a:rPr lang="fr-FR" sz="1000" b="1" i="0" u="none" strike="noStrike" dirty="0">
                          <a:solidFill>
                            <a:srgbClr val="000000"/>
                          </a:solidFill>
                          <a:latin typeface="+mj-lt"/>
                        </a:rPr>
                        <a:t>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dirty="0" smtClean="0">
                          <a:solidFill>
                            <a:srgbClr val="000000"/>
                          </a:solidFill>
                          <a:latin typeface="+mj-lt"/>
                        </a:rPr>
                        <a:t>PC OBS STUDIO</a:t>
                      </a:r>
                      <a:endParaRPr lang="fr-FR" sz="1000" b="1"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a:solidFill>
                            <a:srgbClr val="000000"/>
                          </a:solidFill>
                          <a:latin typeface="+mj-lt"/>
                        </a:rPr>
                        <a:t>ATEM BROADCAST PANEL</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a:solidFill>
                            <a:srgbClr val="000000"/>
                          </a:solidFill>
                          <a:latin typeface="+mj-lt"/>
                        </a:rPr>
                        <a:t>ATEM 1 M/E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dirty="0" smtClean="0">
                          <a:solidFill>
                            <a:srgbClr val="000000"/>
                          </a:solidFill>
                          <a:latin typeface="+mj-lt"/>
                        </a:rPr>
                        <a:t>ATEM</a:t>
                      </a:r>
                      <a:r>
                        <a:rPr lang="fr-FR" sz="1000" b="1" i="0" u="none" strike="noStrike" baseline="0" dirty="0" smtClean="0">
                          <a:solidFill>
                            <a:srgbClr val="000000"/>
                          </a:solidFill>
                          <a:latin typeface="+mj-lt"/>
                        </a:rPr>
                        <a:t> </a:t>
                      </a:r>
                      <a:r>
                        <a:rPr lang="fr-FR" sz="1000" b="1" i="0" u="none" strike="noStrike" dirty="0" smtClean="0">
                          <a:solidFill>
                            <a:srgbClr val="000000"/>
                          </a:solidFill>
                          <a:latin typeface="+mj-lt"/>
                        </a:rPr>
                        <a:t>HYPERDECK</a:t>
                      </a:r>
                      <a:endParaRPr lang="fr-FR" sz="1000" b="1"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847">
                <a:tc>
                  <a:txBody>
                    <a:bodyPr/>
                    <a:lstStyle/>
                    <a:p>
                      <a:pPr algn="ctr" rtl="0" fontAlgn="b"/>
                      <a:r>
                        <a:rPr lang="fr-FR" sz="1000" b="0" i="0" u="none" strike="noStrike" dirty="0" smtClean="0">
                          <a:solidFill>
                            <a:srgbClr val="000000"/>
                          </a:solidFill>
                          <a:latin typeface="+mj-lt"/>
                        </a:rPr>
                        <a:t>SERVEUR</a:t>
                      </a:r>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dirty="0" smtClean="0">
                          <a:solidFill>
                            <a:srgbClr val="000000"/>
                          </a:solidFill>
                          <a:latin typeface="+mj-lt"/>
                        </a:rPr>
                        <a:t>DHCP DYNAMIQUE</a:t>
                      </a:r>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dirty="0" smtClean="0">
                          <a:solidFill>
                            <a:srgbClr val="000000"/>
                          </a:solidFill>
                          <a:latin typeface="+mj-lt"/>
                        </a:rPr>
                        <a:t>DHCP STATIQUE</a:t>
                      </a:r>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dirty="0" err="1" smtClean="0">
                          <a:solidFill>
                            <a:srgbClr val="000000"/>
                          </a:solidFill>
                          <a:latin typeface="+mj-lt"/>
                        </a:rPr>
                        <a:t>iP</a:t>
                      </a:r>
                      <a:r>
                        <a:rPr lang="fr-FR" sz="1000" b="0" i="0" u="none" strike="noStrike" dirty="0" smtClean="0">
                          <a:solidFill>
                            <a:srgbClr val="000000"/>
                          </a:solidFill>
                          <a:latin typeface="+mj-lt"/>
                        </a:rPr>
                        <a:t> STATIQUE</a:t>
                      </a:r>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dirty="0" smtClean="0">
                          <a:solidFill>
                            <a:srgbClr val="000000"/>
                          </a:solidFill>
                          <a:latin typeface="+mj-lt"/>
                        </a:rPr>
                        <a:t>DHCP STATIQUE</a:t>
                      </a:r>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84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smtClean="0">
                          <a:solidFill>
                            <a:schemeClr val="tx1"/>
                          </a:solidFill>
                          <a:latin typeface="+mj-lt"/>
                        </a:rPr>
                        <a:t>MAC </a:t>
                      </a:r>
                      <a:r>
                        <a:rPr lang="fr-FR" sz="1000" b="0" i="0" u="none" strike="noStrike" dirty="0" err="1" smtClean="0">
                          <a:solidFill>
                            <a:schemeClr val="tx1"/>
                          </a:solidFill>
                          <a:latin typeface="+mj-lt"/>
                        </a:rPr>
                        <a:t>Address</a:t>
                      </a:r>
                      <a:r>
                        <a:rPr lang="fr-FR" sz="1000" b="0" i="0" u="none" strike="noStrike" dirty="0" smtClean="0">
                          <a:solidFill>
                            <a:schemeClr val="tx1"/>
                          </a:solidFill>
                          <a:latin typeface="+mj-lt"/>
                        </a:rPr>
                        <a:t>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err="1" smtClean="0">
                          <a:solidFill>
                            <a:schemeClr val="tx1"/>
                          </a:solidFill>
                          <a:latin typeface="+mj-lt"/>
                        </a:rPr>
                        <a:t>xx:xx:xx:xx:xx:xx</a:t>
                      </a:r>
                      <a:r>
                        <a:rPr lang="fr-FR" sz="1000" b="0" i="0" u="none" strike="noStrike" dirty="0" smtClean="0">
                          <a:solidFill>
                            <a:schemeClr val="tx1"/>
                          </a:solidFill>
                          <a:latin typeface="+mj-lt"/>
                        </a:rPr>
                        <a:t>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smtClean="0">
                          <a:solidFill>
                            <a:schemeClr val="tx1"/>
                          </a:solidFill>
                          <a:latin typeface="+mj-lt"/>
                        </a:rPr>
                        <a:t>7C:2E:0D:02:48:49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dirty="0" smtClean="0">
                          <a:solidFill>
                            <a:schemeClr val="tx1"/>
                          </a:solidFill>
                          <a:latin typeface="+mj-lt"/>
                        </a:rPr>
                        <a:t>7C:2E:0D:02:EA:DD</a:t>
                      </a:r>
                      <a:endParaRPr lang="fr-FR" sz="1000" b="0" i="0" u="none" strike="noStrike" dirty="0">
                        <a:solidFill>
                          <a:schemeClr val="tx1"/>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smtClean="0">
                          <a:solidFill>
                            <a:schemeClr val="tx1"/>
                          </a:solidFill>
                          <a:latin typeface="+mj-lt"/>
                        </a:rPr>
                        <a:t>7C:2E:0D:02:EA:DD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847">
                <a:tc>
                  <a:txBody>
                    <a:bodyPr/>
                    <a:lstStyle/>
                    <a:p>
                      <a:pPr algn="ctr" rtl="0" fontAlgn="b"/>
                      <a:r>
                        <a:rPr lang="fr-FR" sz="1000" b="0" i="0" u="none" strike="noStrike">
                          <a:solidFill>
                            <a:srgbClr val="000000"/>
                          </a:solidFill>
                          <a:latin typeface="+mj-lt"/>
                        </a:rPr>
                        <a:t>ADRESSE IP</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dirty="0" smtClean="0">
                          <a:solidFill>
                            <a:srgbClr val="000000"/>
                          </a:solidFill>
                          <a:latin typeface="+mj-lt"/>
                        </a:rPr>
                        <a:t>192.168.10.xx</a:t>
                      </a:r>
                      <a:endParaRPr lang="fr-FR" sz="1000" b="0" i="0" u="none" strike="noStrike" dirty="0">
                        <a:solidFill>
                          <a:srgbClr val="000000"/>
                        </a:solidFill>
                        <a:latin typeface="+mj-lt"/>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fr-FR" sz="1000" b="0" i="0" u="none" strike="noStrike" dirty="0">
                          <a:solidFill>
                            <a:srgbClr val="000000"/>
                          </a:solidFill>
                          <a:latin typeface="+mj-lt"/>
                        </a:rPr>
                        <a:t>192.168.10.10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latin typeface="+mj-lt"/>
                        </a:rPr>
                        <a:t>192.168.10.240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dirty="0">
                          <a:solidFill>
                            <a:srgbClr val="000000"/>
                          </a:solidFill>
                          <a:latin typeface="+mj-lt"/>
                        </a:rPr>
                        <a:t>192.168.10.50 </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847">
                <a:tc>
                  <a:txBody>
                    <a:bodyPr/>
                    <a:lstStyle/>
                    <a:p>
                      <a:pPr algn="ctr" rtl="0" fontAlgn="b"/>
                      <a:r>
                        <a:rPr lang="fr-FR" sz="1000" b="0" i="0" u="none" strike="noStrike">
                          <a:solidFill>
                            <a:srgbClr val="000000"/>
                          </a:solidFill>
                          <a:latin typeface="+mj-lt"/>
                        </a:rPr>
                        <a:t>SUBNET</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kern="1200" dirty="0" smtClean="0">
                          <a:solidFill>
                            <a:srgbClr val="000000"/>
                          </a:solidFill>
                          <a:latin typeface="+mn-lt"/>
                          <a:ea typeface="+mn-ea"/>
                          <a:cs typeface="+mn-cs"/>
                        </a:rPr>
                        <a:t>255.255.255.0</a:t>
                      </a:r>
                      <a:endParaRPr lang="fr-FR" sz="1000" b="0" i="0" u="none" strike="noStrike" kern="1200" dirty="0">
                        <a:solidFill>
                          <a:srgbClr val="000000"/>
                        </a:solidFill>
                        <a:latin typeface="+mn-lt"/>
                        <a:ea typeface="+mn-ea"/>
                        <a:cs typeface="+mn-cs"/>
                      </a:endParaRP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fr-FR" sz="1000" b="0" i="0" u="none" strike="noStrike" dirty="0">
                          <a:solidFill>
                            <a:srgbClr val="000000"/>
                          </a:solidFill>
                          <a:latin typeface="+mj-lt"/>
                        </a:rPr>
                        <a:t>255.255.255.0</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latin typeface="+mj-lt"/>
                        </a:rPr>
                        <a:t>255.255.255.0</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latin typeface="+mj-lt"/>
                        </a:rPr>
                        <a:t>255.255.255.0</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847">
                <a:tc>
                  <a:txBody>
                    <a:bodyPr/>
                    <a:lstStyle/>
                    <a:p>
                      <a:pPr algn="ctr" rtl="0" fontAlgn="b"/>
                      <a:r>
                        <a:rPr lang="fr-FR" sz="1000" b="0" i="0" u="none" strike="noStrike" dirty="0">
                          <a:solidFill>
                            <a:srgbClr val="000000"/>
                          </a:solidFill>
                          <a:latin typeface="+mj-lt"/>
                        </a:rPr>
                        <a:t>GATEWAY</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dirty="0">
                          <a:solidFill>
                            <a:srgbClr val="000000"/>
                          </a:solidFill>
                          <a:latin typeface="+mj-lt"/>
                        </a:rPr>
                        <a:t>192.168.10.1</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fr-FR" sz="1000" b="0" i="0" u="none" strike="noStrike" dirty="0">
                          <a:solidFill>
                            <a:srgbClr val="000000"/>
                          </a:solidFill>
                          <a:latin typeface="+mj-lt"/>
                        </a:rPr>
                        <a:t>192.168.10.1</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latin typeface="+mj-lt"/>
                        </a:rPr>
                        <a:t>192.168.10.1</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dirty="0">
                          <a:solidFill>
                            <a:srgbClr val="000000"/>
                          </a:solidFill>
                          <a:latin typeface="+mj-lt"/>
                        </a:rPr>
                        <a:t>192.168.10.1</a:t>
                      </a:r>
                    </a:p>
                  </a:txBody>
                  <a:tcPr marL="5411" marR="5411" marT="5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1" name="Tableau 20"/>
          <p:cNvGraphicFramePr>
            <a:graphicFrameLocks noGrp="1"/>
          </p:cNvGraphicFramePr>
          <p:nvPr/>
        </p:nvGraphicFramePr>
        <p:xfrm>
          <a:off x="1547664" y="1052736"/>
          <a:ext cx="6096000" cy="636652"/>
        </p:xfrm>
        <a:graphic>
          <a:graphicData uri="http://schemas.openxmlformats.org/drawingml/2006/table">
            <a:tbl>
              <a:tblPr/>
              <a:tblGrid>
                <a:gridCol w="576064"/>
                <a:gridCol w="1944216"/>
                <a:gridCol w="2051720"/>
                <a:gridCol w="1524000"/>
              </a:tblGrid>
              <a:tr h="136619">
                <a:tc>
                  <a:txBody>
                    <a:bodyPr/>
                    <a:lstStyle/>
                    <a:p>
                      <a:pPr algn="ctr" rtl="0" fontAlgn="ctr"/>
                      <a:r>
                        <a:rPr lang="fr-FR" sz="1000" b="1" i="0" u="none" strike="noStrike" dirty="0">
                          <a:solidFill>
                            <a:srgbClr val="0099CC"/>
                          </a:solidFill>
                          <a:latin typeface="+mn-lt"/>
                        </a:rPr>
                        <a:t>#</a:t>
                      </a:r>
                      <a:r>
                        <a:rPr lang="fr-FR" sz="1000" b="0" i="0" u="none" strike="noStrike" dirty="0">
                          <a:solidFill>
                            <a:srgbClr val="000000"/>
                          </a:solidFill>
                          <a:latin typeface="+mn-lt"/>
                        </a:rPr>
                        <a:t> </a:t>
                      </a:r>
                      <a:endParaRPr lang="fr-FR" sz="1000" b="1" i="0" u="none" strike="noStrike" dirty="0">
                        <a:solidFill>
                          <a:srgbClr val="0099CC"/>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1" i="0" u="none" strike="noStrike" dirty="0" err="1" smtClean="0">
                          <a:solidFill>
                            <a:srgbClr val="0099CC"/>
                          </a:solidFill>
                          <a:latin typeface="+mn-lt"/>
                        </a:rPr>
                        <a:t>Device</a:t>
                      </a:r>
                      <a:r>
                        <a:rPr lang="fr-FR" sz="1000" b="1" i="0" u="none" strike="noStrike" dirty="0" smtClean="0">
                          <a:solidFill>
                            <a:srgbClr val="0099CC"/>
                          </a:solidFill>
                          <a:latin typeface="+mn-lt"/>
                        </a:rPr>
                        <a:t> Name</a:t>
                      </a:r>
                      <a:r>
                        <a:rPr lang="fr-FR" sz="1000" b="0" i="0" u="none" strike="noStrike" dirty="0" smtClean="0">
                          <a:solidFill>
                            <a:srgbClr val="000000"/>
                          </a:solidFill>
                          <a:latin typeface="+mn-lt"/>
                        </a:rPr>
                        <a:t> </a:t>
                      </a:r>
                      <a:endParaRPr lang="fr-FR" sz="1000" b="1" i="0" u="none" strike="noStrike" dirty="0" smtClean="0">
                        <a:solidFill>
                          <a:srgbClr val="0099CC"/>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1" i="0" u="none" strike="noStrike" dirty="0" smtClean="0">
                          <a:solidFill>
                            <a:srgbClr val="0099CC"/>
                          </a:solidFill>
                          <a:latin typeface="+mn-lt"/>
                        </a:rPr>
                        <a:t>IP </a:t>
                      </a:r>
                      <a:r>
                        <a:rPr lang="fr-FR" sz="1000" b="1" i="0" u="none" strike="noStrike" dirty="0" err="1" smtClean="0">
                          <a:solidFill>
                            <a:srgbClr val="0099CC"/>
                          </a:solidFill>
                          <a:latin typeface="+mn-lt"/>
                        </a:rPr>
                        <a:t>Address</a:t>
                      </a:r>
                      <a:r>
                        <a:rPr lang="fr-FR" sz="1000" b="0" i="0" u="none" strike="noStrike" dirty="0" smtClean="0">
                          <a:solidFill>
                            <a:srgbClr val="000000"/>
                          </a:solidFill>
                          <a:latin typeface="+mn-lt"/>
                        </a:rPr>
                        <a:t> </a:t>
                      </a:r>
                      <a:endParaRPr lang="fr-FR" sz="1000" b="1" i="0" u="none" strike="noStrike" dirty="0" smtClean="0">
                        <a:solidFill>
                          <a:srgbClr val="0099CC"/>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1" i="0" u="none" strike="noStrike" dirty="0">
                          <a:solidFill>
                            <a:srgbClr val="0099CC"/>
                          </a:solidFill>
                          <a:latin typeface="+mn-lt"/>
                        </a:rPr>
                        <a:t>MAC </a:t>
                      </a:r>
                      <a:r>
                        <a:rPr lang="fr-FR" sz="1000" b="1" i="0" u="none" strike="noStrike" dirty="0" err="1">
                          <a:solidFill>
                            <a:srgbClr val="0099CC"/>
                          </a:solidFill>
                          <a:latin typeface="+mn-lt"/>
                        </a:rPr>
                        <a:t>Address</a:t>
                      </a:r>
                      <a:r>
                        <a:rPr lang="fr-FR" sz="1000" b="0" i="0" u="none" strike="noStrike" dirty="0">
                          <a:solidFill>
                            <a:srgbClr val="000000"/>
                          </a:solidFill>
                          <a:latin typeface="+mn-lt"/>
                        </a:rPr>
                        <a:t> </a:t>
                      </a:r>
                      <a:endParaRPr lang="fr-FR" sz="1000" b="1" i="0" u="none" strike="noStrike" dirty="0">
                        <a:solidFill>
                          <a:srgbClr val="0099CC"/>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19">
                <a:tc>
                  <a:txBody>
                    <a:bodyPr/>
                    <a:lstStyle/>
                    <a:p>
                      <a:pPr algn="ctr" rtl="0" fontAlgn="ctr"/>
                      <a:r>
                        <a:rPr lang="fr-FR" sz="1000" b="1" i="0" u="none" strike="noStrike">
                          <a:solidFill>
                            <a:srgbClr val="0099CC"/>
                          </a:solidFill>
                          <a:latin typeface="+mn-lt"/>
                        </a:rPr>
                        <a:t>1</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dirty="0" smtClean="0">
                          <a:solidFill>
                            <a:srgbClr val="000000"/>
                          </a:solidFill>
                          <a:latin typeface="+mn-lt"/>
                        </a:rPr>
                        <a:t>ATEM 1 M/E</a:t>
                      </a:r>
                      <a:endParaRPr lang="fr-FR" sz="1000" b="0" i="0" u="none" strike="noStrike" dirty="0">
                        <a:solidFill>
                          <a:srgbClr val="000000"/>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dirty="0" smtClean="0">
                          <a:solidFill>
                            <a:srgbClr val="000000"/>
                          </a:solidFill>
                          <a:latin typeface="+mn-lt"/>
                        </a:rPr>
                        <a:t>192.168.10.240</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dirty="0">
                          <a:solidFill>
                            <a:srgbClr val="000000"/>
                          </a:solidFill>
                          <a:latin typeface="+mn-lt"/>
                        </a:rPr>
                        <a:t>7C:2E:0D:02:FF:6B </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19">
                <a:tc>
                  <a:txBody>
                    <a:bodyPr/>
                    <a:lstStyle/>
                    <a:p>
                      <a:pPr algn="ctr" rtl="0" fontAlgn="ctr"/>
                      <a:r>
                        <a:rPr lang="fr-FR" sz="1000" b="1" i="0" u="none" strike="noStrike">
                          <a:solidFill>
                            <a:srgbClr val="0099CC"/>
                          </a:solidFill>
                          <a:latin typeface="+mn-lt"/>
                        </a:rPr>
                        <a:t>2</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dirty="0" smtClean="0">
                          <a:solidFill>
                            <a:srgbClr val="000000"/>
                          </a:solidFill>
                          <a:latin typeface="+mn-lt"/>
                        </a:rPr>
                        <a:t>ATEM HYPERDECK </a:t>
                      </a:r>
                      <a:endParaRPr lang="fr-FR" sz="1000" b="0" i="0" u="none" strike="noStrike" dirty="0">
                        <a:solidFill>
                          <a:srgbClr val="000000"/>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dirty="0" smtClean="0">
                          <a:solidFill>
                            <a:srgbClr val="000000"/>
                          </a:solidFill>
                          <a:latin typeface="+mn-lt"/>
                        </a:rPr>
                        <a:t>192.168.10.50</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dirty="0">
                          <a:solidFill>
                            <a:srgbClr val="000000"/>
                          </a:solidFill>
                          <a:latin typeface="+mn-lt"/>
                        </a:rPr>
                        <a:t>7C:2E:0D:02:EA:DD </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19">
                <a:tc>
                  <a:txBody>
                    <a:bodyPr/>
                    <a:lstStyle/>
                    <a:p>
                      <a:pPr algn="ctr" rtl="0" fontAlgn="ctr"/>
                      <a:r>
                        <a:rPr lang="fr-FR" sz="1000" b="1" i="0" u="none" strike="noStrike">
                          <a:solidFill>
                            <a:srgbClr val="0099CC"/>
                          </a:solidFill>
                          <a:latin typeface="+mn-lt"/>
                        </a:rPr>
                        <a:t>3</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dirty="0" smtClean="0">
                          <a:solidFill>
                            <a:srgbClr val="000000"/>
                          </a:solidFill>
                          <a:latin typeface="+mn-lt"/>
                        </a:rPr>
                        <a:t>ATEM BROADCAST PANEL </a:t>
                      </a:r>
                      <a:endParaRPr lang="fr-FR" sz="1000" b="0" i="0" u="none" strike="noStrike" dirty="0">
                        <a:solidFill>
                          <a:srgbClr val="000000"/>
                        </a:solidFill>
                        <a:latin typeface="+mn-lt"/>
                      </a:endParaRP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dirty="0" smtClean="0">
                          <a:solidFill>
                            <a:srgbClr val="000000"/>
                          </a:solidFill>
                          <a:latin typeface="+mn-lt"/>
                        </a:rPr>
                        <a:t>192.168.10.10 </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dirty="0">
                          <a:solidFill>
                            <a:srgbClr val="000000"/>
                          </a:solidFill>
                          <a:latin typeface="+mn-lt"/>
                        </a:rPr>
                        <a:t>7C:2E:0D:02:48:49 </a:t>
                      </a:r>
                    </a:p>
                  </a:txBody>
                  <a:tcPr marL="6763" marR="6763" marT="6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22" name="Connecteur droit 21"/>
          <p:cNvCxnSpPr/>
          <p:nvPr/>
        </p:nvCxnSpPr>
        <p:spPr>
          <a:xfrm>
            <a:off x="2411760" y="3501008"/>
            <a:ext cx="1897773" cy="41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4067944" y="3645024"/>
            <a:ext cx="43204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682067" y="3640667"/>
            <a:ext cx="1042061" cy="435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860032" y="3501008"/>
            <a:ext cx="280831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006800" y="2519318"/>
            <a:ext cx="2232248" cy="261610"/>
          </a:xfrm>
          <a:prstGeom prst="rect">
            <a:avLst/>
          </a:prstGeom>
        </p:spPr>
        <p:txBody>
          <a:bodyPr wrap="square">
            <a:spAutoFit/>
          </a:bodyPr>
          <a:lstStyle/>
          <a:p>
            <a:r>
              <a:rPr lang="fr-FR" sz="1100" b="1" dirty="0" smtClean="0"/>
              <a:t>Wireless Router IEEE 802.11b/g/n</a:t>
            </a:r>
            <a:endParaRPr lang="fr-FR" sz="1100" b="1" dirty="0"/>
          </a:p>
        </p:txBody>
      </p:sp>
      <p:pic>
        <p:nvPicPr>
          <p:cNvPr id="27" name="Picture 6"/>
          <p:cNvPicPr>
            <a:picLocks noChangeAspect="1" noChangeArrowheads="1"/>
          </p:cNvPicPr>
          <p:nvPr/>
        </p:nvPicPr>
        <p:blipFill>
          <a:blip r:embed="rId7" cstate="print"/>
          <a:srcRect/>
          <a:stretch>
            <a:fillRect/>
          </a:stretch>
        </p:blipFill>
        <p:spPr bwMode="auto">
          <a:xfrm rot="4484000">
            <a:off x="1847808" y="2364529"/>
            <a:ext cx="428625" cy="314325"/>
          </a:xfrm>
          <a:prstGeom prst="rect">
            <a:avLst/>
          </a:prstGeom>
          <a:noFill/>
          <a:ln w="9525">
            <a:noFill/>
            <a:miter lim="800000"/>
            <a:headEnd/>
            <a:tailEnd/>
          </a:ln>
          <a:effectLst/>
        </p:spPr>
      </p:pic>
      <p:pic>
        <p:nvPicPr>
          <p:cNvPr id="28" name="Picture 6"/>
          <p:cNvPicPr>
            <a:picLocks noChangeAspect="1" noChangeArrowheads="1"/>
          </p:cNvPicPr>
          <p:nvPr/>
        </p:nvPicPr>
        <p:blipFill>
          <a:blip r:embed="rId7" cstate="print"/>
          <a:srcRect/>
          <a:stretch>
            <a:fillRect/>
          </a:stretch>
        </p:blipFill>
        <p:spPr bwMode="auto">
          <a:xfrm rot="15304930">
            <a:off x="3412597" y="1935210"/>
            <a:ext cx="428625" cy="314325"/>
          </a:xfrm>
          <a:prstGeom prst="rect">
            <a:avLst/>
          </a:prstGeom>
          <a:noFill/>
          <a:ln w="9525">
            <a:noFill/>
            <a:miter lim="800000"/>
            <a:headEnd/>
            <a:tailEnd/>
          </a:ln>
          <a:effectLst/>
        </p:spPr>
      </p:pic>
      <p:cxnSp>
        <p:nvCxnSpPr>
          <p:cNvPr id="29" name="Connecteur droit 28"/>
          <p:cNvCxnSpPr>
            <a:endCxn id="28" idx="2"/>
          </p:cNvCxnSpPr>
          <p:nvPr/>
        </p:nvCxnSpPr>
        <p:spPr>
          <a:xfrm flipV="1">
            <a:off x="1907704" y="2051913"/>
            <a:ext cx="1871071" cy="512991"/>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8" cstate="print"/>
          <a:srcRect/>
          <a:stretch>
            <a:fillRect/>
          </a:stretch>
        </p:blipFill>
        <p:spPr bwMode="auto">
          <a:xfrm>
            <a:off x="6434171" y="1854035"/>
            <a:ext cx="1467991" cy="1320136"/>
          </a:xfrm>
          <a:prstGeom prst="rect">
            <a:avLst/>
          </a:prstGeom>
          <a:noFill/>
          <a:ln w="9525">
            <a:noFill/>
            <a:miter lim="800000"/>
            <a:headEnd/>
            <a:tailEnd/>
          </a:ln>
          <a:effectLst/>
        </p:spPr>
      </p:pic>
      <p:cxnSp>
        <p:nvCxnSpPr>
          <p:cNvPr id="31" name="Connecteur droit 30"/>
          <p:cNvCxnSpPr/>
          <p:nvPr/>
        </p:nvCxnSpPr>
        <p:spPr>
          <a:xfrm>
            <a:off x="5122664" y="3348525"/>
            <a:ext cx="1897608" cy="0"/>
          </a:xfrm>
          <a:prstGeom prst="line">
            <a:avLst/>
          </a:prstGeom>
          <a:ln w="31750" cap="flat">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V="1">
            <a:off x="7020272" y="2996952"/>
            <a:ext cx="0" cy="360040"/>
          </a:xfrm>
          <a:prstGeom prst="line">
            <a:avLst/>
          </a:prstGeom>
          <a:ln w="31750" cap="flat">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070909" y="2167467"/>
            <a:ext cx="795411" cy="400110"/>
          </a:xfrm>
          <a:prstGeom prst="rect">
            <a:avLst/>
          </a:prstGeom>
        </p:spPr>
        <p:txBody>
          <a:bodyPr wrap="none">
            <a:spAutoFit/>
          </a:bodyPr>
          <a:lstStyle/>
          <a:p>
            <a:pPr algn="ctr" fontAlgn="b"/>
            <a:r>
              <a:rPr lang="fr-FR" sz="1000" b="1" dirty="0" smtClean="0">
                <a:solidFill>
                  <a:srgbClr val="000000"/>
                </a:solidFill>
              </a:rPr>
              <a:t>DHCP</a:t>
            </a:r>
          </a:p>
          <a:p>
            <a:pPr algn="ctr" fontAlgn="b"/>
            <a:r>
              <a:rPr lang="fr-FR" sz="1000" b="1" dirty="0" smtClean="0">
                <a:solidFill>
                  <a:srgbClr val="000000"/>
                </a:solidFill>
              </a:rPr>
              <a:t>Dynamique</a:t>
            </a:r>
            <a:endParaRPr lang="fr-FR" sz="1000" b="1" dirty="0">
              <a:solidFill>
                <a:srgbClr val="000000"/>
              </a:solidFill>
            </a:endParaRPr>
          </a:p>
        </p:txBody>
      </p:sp>
      <p:cxnSp>
        <p:nvCxnSpPr>
          <p:cNvPr id="34" name="Connecteur droit 33"/>
          <p:cNvCxnSpPr/>
          <p:nvPr/>
        </p:nvCxnSpPr>
        <p:spPr>
          <a:xfrm>
            <a:off x="2843808" y="4797152"/>
            <a:ext cx="0" cy="504056"/>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4860032" y="4797152"/>
            <a:ext cx="0" cy="504056"/>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6876256" y="4797152"/>
            <a:ext cx="0" cy="504056"/>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259632" y="4797152"/>
            <a:ext cx="0" cy="504056"/>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8964488" y="4797152"/>
            <a:ext cx="0" cy="504056"/>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410285" y="2060848"/>
            <a:ext cx="813043" cy="400110"/>
          </a:xfrm>
          <a:prstGeom prst="rect">
            <a:avLst/>
          </a:prstGeom>
          <a:solidFill>
            <a:schemeClr val="bg1"/>
          </a:solidFill>
        </p:spPr>
        <p:txBody>
          <a:bodyPr wrap="none">
            <a:spAutoFit/>
          </a:bodyPr>
          <a:lstStyle/>
          <a:p>
            <a:pPr algn="ctr"/>
            <a:r>
              <a:rPr lang="fr-FR" sz="1000" dirty="0" smtClean="0"/>
              <a:t>WIFI</a:t>
            </a:r>
          </a:p>
          <a:p>
            <a:pPr algn="ctr"/>
            <a:r>
              <a:rPr lang="fr-FR" sz="1000" b="1" dirty="0" smtClean="0"/>
              <a:t>SSID Router</a:t>
            </a:r>
            <a:endParaRPr lang="fr-FR" sz="1000" b="1" dirty="0"/>
          </a:p>
        </p:txBody>
      </p:sp>
      <p:sp>
        <p:nvSpPr>
          <p:cNvPr id="42" name="ZoneTexte 41"/>
          <p:cNvSpPr txBox="1"/>
          <p:nvPr/>
        </p:nvSpPr>
        <p:spPr>
          <a:xfrm>
            <a:off x="1805377" y="260648"/>
            <a:ext cx="5533245" cy="769441"/>
          </a:xfrm>
          <a:prstGeom prst="rect">
            <a:avLst/>
          </a:prstGeom>
          <a:noFill/>
        </p:spPr>
        <p:txBody>
          <a:bodyPr wrap="none" rtlCol="0">
            <a:spAutoFit/>
          </a:bodyPr>
          <a:lstStyle/>
          <a:p>
            <a:pPr algn="ctr"/>
            <a:r>
              <a:rPr lang="fr-FR" sz="1600" b="1" u="sng" cap="all" dirty="0" err="1" smtClean="0"/>
              <a:t>PARAMèTRAGE</a:t>
            </a:r>
            <a:r>
              <a:rPr lang="fr-FR" sz="1600" b="1" u="sng" cap="all" dirty="0" smtClean="0"/>
              <a:t> RESEAU DES équipements DE LA Régie vidéo</a:t>
            </a:r>
          </a:p>
          <a:p>
            <a:pPr algn="ctr"/>
            <a:r>
              <a:rPr lang="fr-FR" sz="1400" dirty="0" smtClean="0"/>
              <a:t>Attribution d’adresses </a:t>
            </a:r>
            <a:r>
              <a:rPr lang="fr-FR" sz="1400" dirty="0" err="1" smtClean="0"/>
              <a:t>iP</a:t>
            </a:r>
            <a:r>
              <a:rPr lang="fr-FR" sz="1400" dirty="0" smtClean="0"/>
              <a:t> statiques aux équipements ATEM</a:t>
            </a:r>
          </a:p>
          <a:p>
            <a:pPr algn="ctr"/>
            <a:r>
              <a:rPr lang="fr-FR" sz="1400" dirty="0" smtClean="0"/>
              <a:t>via le serveur DHCP du routeur</a:t>
            </a:r>
            <a:endParaRPr lang="fr-FR" sz="1400" dirty="0"/>
          </a:p>
        </p:txBody>
      </p:sp>
      <p:grpSp>
        <p:nvGrpSpPr>
          <p:cNvPr id="40" name="Groupe 39"/>
          <p:cNvGrpSpPr/>
          <p:nvPr/>
        </p:nvGrpSpPr>
        <p:grpSpPr>
          <a:xfrm>
            <a:off x="7153275" y="332656"/>
            <a:ext cx="1739205" cy="2239094"/>
            <a:chOff x="7153275" y="332656"/>
            <a:chExt cx="1739205" cy="2239094"/>
          </a:xfrm>
        </p:grpSpPr>
        <p:pic>
          <p:nvPicPr>
            <p:cNvPr id="41" name="Picture 2"/>
            <p:cNvPicPr>
              <a:picLocks noChangeAspect="1" noChangeArrowheads="1"/>
            </p:cNvPicPr>
            <p:nvPr/>
          </p:nvPicPr>
          <p:blipFill>
            <a:blip r:embed="rId9" cstate="print"/>
            <a:srcRect/>
            <a:stretch>
              <a:fillRect/>
            </a:stretch>
          </p:blipFill>
          <p:spPr bwMode="auto">
            <a:xfrm>
              <a:off x="8100392" y="332656"/>
              <a:ext cx="792088" cy="740107"/>
            </a:xfrm>
            <a:prstGeom prst="rect">
              <a:avLst/>
            </a:prstGeom>
            <a:noFill/>
            <a:ln w="9525">
              <a:noFill/>
              <a:miter lim="800000"/>
              <a:headEnd/>
              <a:tailEnd/>
            </a:ln>
            <a:effectLst/>
          </p:spPr>
        </p:pic>
        <p:cxnSp>
          <p:nvCxnSpPr>
            <p:cNvPr id="43" name="Connecteur droit avec flèche 42"/>
            <p:cNvCxnSpPr/>
            <p:nvPr/>
          </p:nvCxnSpPr>
          <p:spPr>
            <a:xfrm flipV="1">
              <a:off x="7153275" y="1085850"/>
              <a:ext cx="952500" cy="1485900"/>
            </a:xfrm>
            <a:prstGeom prst="straightConnector1">
              <a:avLst/>
            </a:prstGeom>
            <a:ln w="25400">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7F8C75B-07D5-47E3-9B60-C218A4B667A9}" type="slidenum">
              <a:rPr lang="fr-FR" smtClean="0"/>
              <a:pPr/>
              <a:t>9</a:t>
            </a:fld>
            <a:endParaRPr lang="fr-FR"/>
          </a:p>
        </p:txBody>
      </p:sp>
      <p:sp>
        <p:nvSpPr>
          <p:cNvPr id="3" name="ZoneTexte 2"/>
          <p:cNvSpPr txBox="1"/>
          <p:nvPr/>
        </p:nvSpPr>
        <p:spPr>
          <a:xfrm>
            <a:off x="215516" y="3175854"/>
            <a:ext cx="8712968" cy="553998"/>
          </a:xfrm>
          <a:prstGeom prst="rect">
            <a:avLst/>
          </a:prstGeom>
          <a:noFill/>
        </p:spPr>
        <p:txBody>
          <a:bodyPr wrap="square" rtlCol="0">
            <a:spAutoFit/>
          </a:bodyPr>
          <a:lstStyle/>
          <a:p>
            <a:pPr algn="ctr">
              <a:lnSpc>
                <a:spcPct val="150000"/>
              </a:lnSpc>
              <a:spcAft>
                <a:spcPts val="2400"/>
              </a:spcAft>
            </a:pPr>
            <a:r>
              <a:rPr lang="fr-FR" sz="2000" b="1" cap="all" dirty="0" smtClean="0"/>
              <a:t>Connexion de la régie à l’internet </a:t>
            </a:r>
          </a:p>
        </p:txBody>
      </p:sp>
      <p:sp>
        <p:nvSpPr>
          <p:cNvPr id="4" name="Rectangle 3"/>
          <p:cNvSpPr/>
          <p:nvPr/>
        </p:nvSpPr>
        <p:spPr>
          <a:xfrm>
            <a:off x="1943708" y="3789040"/>
            <a:ext cx="5256584" cy="507831"/>
          </a:xfrm>
          <a:prstGeom prst="rect">
            <a:avLst/>
          </a:prstGeom>
        </p:spPr>
        <p:txBody>
          <a:bodyPr wrap="square">
            <a:spAutoFit/>
          </a:bodyPr>
          <a:lstStyle/>
          <a:p>
            <a:pPr algn="ctr">
              <a:lnSpc>
                <a:spcPct val="150000"/>
              </a:lnSpc>
              <a:spcAft>
                <a:spcPts val="2400"/>
              </a:spcAft>
            </a:pPr>
            <a:r>
              <a:rPr lang="fr-FR" b="1" cap="all" dirty="0" smtClean="0"/>
              <a:t>AVEC Intégration d’OBS STUDIO dans la régie</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1631</TotalTime>
  <Words>993</Words>
  <Application>Microsoft Office PowerPoint</Application>
  <PresentationFormat>Affichage à l'écran (4:3)</PresentationFormat>
  <Paragraphs>357</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RB</dc:creator>
  <cp:lastModifiedBy>RB</cp:lastModifiedBy>
  <cp:revision>192</cp:revision>
  <dcterms:created xsi:type="dcterms:W3CDTF">2023-05-01T15:57:48Z</dcterms:created>
  <dcterms:modified xsi:type="dcterms:W3CDTF">2023-05-12T06:32:50Z</dcterms:modified>
</cp:coreProperties>
</file>