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43" r:id="rId2"/>
    <p:sldId id="344" r:id="rId3"/>
    <p:sldId id="283" r:id="rId4"/>
    <p:sldId id="300" r:id="rId5"/>
    <p:sldId id="297" r:id="rId6"/>
    <p:sldId id="307" r:id="rId7"/>
    <p:sldId id="308" r:id="rId8"/>
    <p:sldId id="309" r:id="rId9"/>
    <p:sldId id="310" r:id="rId10"/>
    <p:sldId id="324" r:id="rId11"/>
    <p:sldId id="340" r:id="rId12"/>
    <p:sldId id="330" r:id="rId13"/>
    <p:sldId id="326" r:id="rId14"/>
    <p:sldId id="327" r:id="rId15"/>
    <p:sldId id="328" r:id="rId16"/>
    <p:sldId id="311" r:id="rId17"/>
    <p:sldId id="342" r:id="rId18"/>
    <p:sldId id="332" r:id="rId19"/>
    <p:sldId id="331" r:id="rId20"/>
    <p:sldId id="316" r:id="rId21"/>
    <p:sldId id="333" r:id="rId22"/>
    <p:sldId id="334" r:id="rId23"/>
    <p:sldId id="335" r:id="rId24"/>
    <p:sldId id="338" r:id="rId25"/>
    <p:sldId id="339" r:id="rId26"/>
    <p:sldId id="313" r:id="rId27"/>
    <p:sldId id="285" r:id="rId28"/>
    <p:sldId id="345" r:id="rId29"/>
    <p:sldId id="341" r:id="rId30"/>
    <p:sldId id="362" r:id="rId31"/>
    <p:sldId id="361" r:id="rId32"/>
    <p:sldId id="357" r:id="rId33"/>
    <p:sldId id="351" r:id="rId34"/>
    <p:sldId id="358" r:id="rId35"/>
    <p:sldId id="359" r:id="rId36"/>
    <p:sldId id="360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00202-1D8E-48F8-A49B-BC46785B41A6}" type="datetimeFigureOut">
              <a:rPr lang="fr-FR" smtClean="0"/>
              <a:pPr/>
              <a:t>04/05/2023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2B7B-B5CA-4682-8CF3-2A43317EF7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255D-24D2-4DEB-B151-D5DC61091E8A}" type="datetime1">
              <a:rPr lang="fr-FR" smtClean="0"/>
              <a:pPr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CACF-57BC-4572-9E35-00D4939513AC}" type="datetime1">
              <a:rPr lang="fr-FR" smtClean="0"/>
              <a:pPr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23D7-19ED-4EF5-8E12-9504ADDA0B98}" type="datetime1">
              <a:rPr lang="fr-FR" smtClean="0"/>
              <a:pPr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034-985A-4BC6-A174-894A086C6A4E}" type="datetime1">
              <a:rPr lang="fr-FR" smtClean="0"/>
              <a:pPr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CBA9-44D8-48A6-9C1A-443EE9E34CFE}" type="datetime1">
              <a:rPr lang="fr-FR" smtClean="0"/>
              <a:pPr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161D-75C3-4C68-B700-8559D612B05E}" type="datetime1">
              <a:rPr lang="fr-FR" smtClean="0"/>
              <a:pPr/>
              <a:t>04/05/2023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738F-5582-47E1-9840-B92C4248DA09}" type="datetime1">
              <a:rPr lang="fr-FR" smtClean="0"/>
              <a:pPr/>
              <a:t>04/05/2023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2701-C6F3-4FF8-93D8-003CC9D2E9B7}" type="datetime1">
              <a:rPr lang="fr-FR" smtClean="0"/>
              <a:pPr/>
              <a:t>04/05/2023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8148-E168-41D9-AC1A-0A90610E620B}" type="datetime1">
              <a:rPr lang="fr-FR" smtClean="0"/>
              <a:pPr/>
              <a:t>04/05/2023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AAB6-D1E7-4EBD-A1B4-E7870B8A89EA}" type="datetime1">
              <a:rPr lang="fr-FR" smtClean="0"/>
              <a:pPr/>
              <a:t>04/05/2023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091C-E14D-4415-B902-2D821161AE10}" type="datetime1">
              <a:rPr lang="fr-FR" smtClean="0"/>
              <a:pPr/>
              <a:t>04/05/2023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A9083-856B-419E-B1E0-DD84D44054AD}" type="datetime1">
              <a:rPr lang="fr-FR" smtClean="0"/>
              <a:pPr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5B-07D5-47E3-9B60-C218A4B66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6.png"/><Relationship Id="rId5" Type="http://schemas.openxmlformats.org/officeDocument/2006/relationships/image" Target="../media/image4.jpeg"/><Relationship Id="rId10" Type="http://schemas.openxmlformats.org/officeDocument/2006/relationships/image" Target="../media/image2.pn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25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17.png"/><Relationship Id="rId5" Type="http://schemas.openxmlformats.org/officeDocument/2006/relationships/image" Target="../media/image18.jpeg"/><Relationship Id="rId10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0.jpeg"/><Relationship Id="rId7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jpeg"/><Relationship Id="rId7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1.jpe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png"/><Relationship Id="rId7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051720" y="3075057"/>
            <a:ext cx="5040560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cap="all" dirty="0" smtClean="0">
                <a:solidFill>
                  <a:schemeClr val="bg1"/>
                </a:solidFill>
              </a:rPr>
              <a:t>Silence, on tourne !</a:t>
            </a:r>
            <a:endParaRPr lang="fr-FR" sz="4000" cap="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9" y="620688"/>
            <a:ext cx="849694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lang="fr-FR" sz="2800" b="1" cap="all" dirty="0" smtClean="0">
                <a:cs typeface="Arial" pitchFamily="34" charset="0"/>
              </a:rPr>
              <a:t>Interconnexion des équipements de la régie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560" y="2838773"/>
            <a:ext cx="720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u="sng" dirty="0" smtClean="0"/>
              <a:t>Une adresse </a:t>
            </a:r>
            <a:r>
              <a:rPr lang="fr-FR" b="1" u="sng" dirty="0" err="1" smtClean="0"/>
              <a:t>iP</a:t>
            </a:r>
            <a:r>
              <a:rPr lang="fr-FR" b="1" u="sng" dirty="0" smtClean="0"/>
              <a:t> </a:t>
            </a:r>
            <a:r>
              <a:rPr lang="fr-FR" b="1" u="sng" dirty="0" smtClean="0">
                <a:solidFill>
                  <a:prstClr val="black"/>
                </a:solidFill>
              </a:rPr>
              <a:t>de classe C </a:t>
            </a:r>
            <a:r>
              <a:rPr lang="fr-FR" dirty="0" smtClean="0"/>
              <a:t>est attribuée à chacun des équipements.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560" y="3621022"/>
            <a:ext cx="720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 L’adressage </a:t>
            </a:r>
            <a:r>
              <a:rPr lang="fr-FR" dirty="0" err="1" smtClean="0"/>
              <a:t>iP</a:t>
            </a:r>
            <a:r>
              <a:rPr lang="fr-FR" dirty="0" smtClean="0"/>
              <a:t> permet d’identifier individuellement chaque équipement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373621" y="4831898"/>
            <a:ext cx="3186354" cy="36933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192.168.1.0   à    192.168.1.255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735985" y="5733256"/>
            <a:ext cx="36720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Soit 254 équipements possibles</a:t>
            </a:r>
            <a:endParaRPr lang="fr-FR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611560" y="1412776"/>
            <a:ext cx="76328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 Les équipements de la régie sont connectés à </a:t>
            </a:r>
            <a:r>
              <a:rPr lang="fr-FR" b="1" u="sng" dirty="0" smtClean="0"/>
              <a:t>un réseau privé Ethernet</a:t>
            </a:r>
            <a:r>
              <a:rPr lang="fr-FR" dirty="0" smtClean="0"/>
              <a:t>. 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5229605" y="5110753"/>
            <a:ext cx="1584176" cy="482570"/>
            <a:chOff x="2411760" y="5301208"/>
            <a:chExt cx="1584176" cy="482570"/>
          </a:xfrm>
        </p:grpSpPr>
        <p:sp>
          <p:nvSpPr>
            <p:cNvPr id="9" name="Accolade ouvrante 8"/>
            <p:cNvSpPr/>
            <p:nvPr/>
          </p:nvSpPr>
          <p:spPr>
            <a:xfrm rot="16200000">
              <a:off x="3059832" y="4941168"/>
              <a:ext cx="216024" cy="936104"/>
            </a:xfrm>
            <a:prstGeom prst="leftBrace">
              <a:avLst>
                <a:gd name="adj1" fmla="val 24556"/>
                <a:gd name="adj2" fmla="val 49111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411760" y="5445224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Adresse Réseau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6504662" y="4572000"/>
            <a:ext cx="1965302" cy="563161"/>
            <a:chOff x="3686817" y="4762455"/>
            <a:chExt cx="1965302" cy="563161"/>
          </a:xfrm>
        </p:grpSpPr>
        <p:cxnSp>
          <p:nvCxnSpPr>
            <p:cNvPr id="13" name="Connecteur droit 12"/>
            <p:cNvCxnSpPr/>
            <p:nvPr/>
          </p:nvCxnSpPr>
          <p:spPr>
            <a:xfrm flipH="1">
              <a:off x="3825003" y="4762455"/>
              <a:ext cx="537881" cy="331694"/>
            </a:xfrm>
            <a:prstGeom prst="line">
              <a:avLst/>
            </a:prstGeom>
            <a:ln w="25400">
              <a:solidFill>
                <a:srgbClr val="00B05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3686817" y="5107396"/>
              <a:ext cx="185936" cy="21822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48998" y="5085184"/>
              <a:ext cx="403121" cy="23707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5062131" y="4780384"/>
              <a:ext cx="331695" cy="295836"/>
            </a:xfrm>
            <a:prstGeom prst="line">
              <a:avLst/>
            </a:prstGeom>
            <a:ln w="25400">
              <a:solidFill>
                <a:srgbClr val="00B05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1560" y="4725144"/>
            <a:ext cx="763284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 Plage d’adresses </a:t>
            </a:r>
            <a:r>
              <a:rPr lang="fr-FR" dirty="0" err="1" smtClean="0"/>
              <a:t>iP</a:t>
            </a:r>
            <a:r>
              <a:rPr lang="fr-FR" dirty="0" smtClean="0"/>
              <a:t> des équipement de la régie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1560" y="219502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Ce réseau permet de paramétrer et de contrôler les équipements de la régie .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714311" y="4270267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solidFill>
                  <a:srgbClr val="00B050"/>
                </a:solidFill>
              </a:rPr>
              <a:t>Adresse de l’hôte</a:t>
            </a:r>
            <a:endParaRPr lang="fr-FR" sz="1600" u="sng" dirty="0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7584" y="4149080"/>
            <a:ext cx="388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de les faire communiquer entre eux. </a:t>
            </a:r>
            <a:endParaRPr lang="fr-FR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4" grpId="1"/>
      <p:bldP spid="6" grpId="1" animBg="1"/>
      <p:bldP spid="7" grpId="0"/>
      <p:bldP spid="8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9729" y="620688"/>
            <a:ext cx="558454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2000" b="1" cap="all" dirty="0" smtClean="0">
                <a:cs typeface="Arial" pitchFamily="34" charset="0"/>
              </a:rPr>
              <a:t>Pour info : les Classes d'adresses </a:t>
            </a:r>
            <a:r>
              <a:rPr lang="fr-FR" sz="2000" b="1" cap="all" dirty="0" err="1" smtClean="0">
                <a:cs typeface="Arial" pitchFamily="34" charset="0"/>
              </a:rPr>
              <a:t>ethernet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395536" y="1124744"/>
            <a:ext cx="82800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00000"/>
                </a:solidFill>
                <a:cs typeface="Arial" pitchFamily="34" charset="0"/>
              </a:rPr>
              <a:t> Les adresses Ethernet sont regroupées en </a:t>
            </a:r>
            <a:r>
              <a:rPr lang="fr-FR" dirty="0" smtClean="0"/>
              <a:t>5 </a:t>
            </a:r>
            <a:r>
              <a:rPr lang="fr-FR" dirty="0" smtClean="0">
                <a:solidFill>
                  <a:srgbClr val="000000"/>
                </a:solidFill>
                <a:cs typeface="Arial" pitchFamily="34" charset="0"/>
              </a:rPr>
              <a:t>classes </a:t>
            </a:r>
            <a:r>
              <a:rPr lang="fr-FR" dirty="0" smtClean="0"/>
              <a:t>(A, B, C, D ,E)</a:t>
            </a:r>
            <a:endParaRPr lang="fr-FR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592796"/>
            <a:ext cx="828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/>
              <a:t> Les adresses </a:t>
            </a:r>
            <a:r>
              <a:rPr lang="fr-FR" dirty="0" smtClean="0">
                <a:solidFill>
                  <a:srgbClr val="000000"/>
                </a:solidFill>
                <a:cs typeface="Arial" pitchFamily="34" charset="0"/>
              </a:rPr>
              <a:t>Ethernet </a:t>
            </a:r>
            <a:r>
              <a:rPr lang="fr-FR" dirty="0" smtClean="0"/>
              <a:t>de classes </a:t>
            </a:r>
            <a:r>
              <a:rPr lang="fr-FR" b="1" dirty="0" smtClean="0"/>
              <a:t>A</a:t>
            </a:r>
            <a:r>
              <a:rPr lang="fr-FR" dirty="0" smtClean="0"/>
              <a:t>, </a:t>
            </a:r>
            <a:r>
              <a:rPr lang="fr-FR" b="1" dirty="0" smtClean="0"/>
              <a:t>B</a:t>
            </a:r>
            <a:r>
              <a:rPr lang="fr-FR" dirty="0" smtClean="0"/>
              <a:t> et </a:t>
            </a:r>
            <a:r>
              <a:rPr lang="fr-FR" b="1" dirty="0" smtClean="0"/>
              <a:t>C</a:t>
            </a:r>
            <a:r>
              <a:rPr lang="fr-FR" dirty="0" smtClean="0"/>
              <a:t> sont les plus courantes.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2132856"/>
            <a:ext cx="828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/>
              <a:t> Une adresse </a:t>
            </a:r>
            <a:r>
              <a:rPr lang="fr-FR" dirty="0" err="1" smtClean="0"/>
              <a:t>ip</a:t>
            </a:r>
            <a:r>
              <a:rPr lang="fr-FR" dirty="0" smtClean="0"/>
              <a:t> de </a:t>
            </a:r>
            <a:r>
              <a:rPr lang="fr-FR" b="1" dirty="0" smtClean="0"/>
              <a:t>Classe A</a:t>
            </a:r>
            <a:r>
              <a:rPr lang="fr-FR" dirty="0" smtClean="0"/>
              <a:t> peut contenir jusqu’à </a:t>
            </a:r>
            <a:r>
              <a:rPr lang="fr-FR" b="1" dirty="0" smtClean="0">
                <a:solidFill>
                  <a:srgbClr val="0070C0"/>
                </a:solidFill>
              </a:rPr>
              <a:t>16.777.214</a:t>
            </a:r>
            <a:r>
              <a:rPr lang="fr-FR" dirty="0" smtClean="0"/>
              <a:t> </a:t>
            </a:r>
            <a:r>
              <a:rPr lang="fr-FR" dirty="0" err="1" smtClean="0">
                <a:solidFill>
                  <a:srgbClr val="000000"/>
                </a:solidFill>
                <a:cs typeface="Arial" pitchFamily="34" charset="0"/>
              </a:rPr>
              <a:t>équip</a:t>
            </a:r>
            <a:r>
              <a:rPr lang="fr-FR" dirty="0" smtClean="0">
                <a:solidFill>
                  <a:srgbClr val="000000"/>
                </a:solidFill>
                <a:cs typeface="Arial" pitchFamily="34" charset="0"/>
              </a:rPr>
              <a:t>. informatiques </a:t>
            </a:r>
            <a:endParaRPr lang="fr-FR" dirty="0" smtClean="0"/>
          </a:p>
        </p:txBody>
      </p:sp>
      <p:sp>
        <p:nvSpPr>
          <p:cNvPr id="8" name="Rectangle 7"/>
          <p:cNvSpPr/>
          <p:nvPr/>
        </p:nvSpPr>
        <p:spPr>
          <a:xfrm>
            <a:off x="395536" y="2600908"/>
            <a:ext cx="828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/>
              <a:t> Une adresse </a:t>
            </a:r>
            <a:r>
              <a:rPr lang="fr-FR" dirty="0" err="1" smtClean="0"/>
              <a:t>ip</a:t>
            </a:r>
            <a:r>
              <a:rPr lang="fr-FR" dirty="0" smtClean="0"/>
              <a:t> de </a:t>
            </a:r>
            <a:r>
              <a:rPr lang="fr-FR" b="1" dirty="0" smtClean="0"/>
              <a:t>Classe B</a:t>
            </a:r>
            <a:r>
              <a:rPr lang="fr-FR" dirty="0" smtClean="0"/>
              <a:t> peut contenir </a:t>
            </a:r>
            <a:r>
              <a:rPr lang="fr-FR" b="1" dirty="0" smtClean="0">
                <a:solidFill>
                  <a:srgbClr val="0070C0"/>
                </a:solidFill>
              </a:rPr>
              <a:t>65.534</a:t>
            </a:r>
            <a:r>
              <a:rPr lang="fr-FR" dirty="0" smtClean="0"/>
              <a:t> </a:t>
            </a:r>
            <a:r>
              <a:rPr lang="fr-FR" dirty="0" smtClean="0">
                <a:solidFill>
                  <a:srgbClr val="000000"/>
                </a:solidFill>
                <a:cs typeface="Arial" pitchFamily="34" charset="0"/>
              </a:rPr>
              <a:t>équipements informatiques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3068960"/>
            <a:ext cx="8280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/>
              <a:t> Une adresse </a:t>
            </a:r>
            <a:r>
              <a:rPr lang="fr-FR" dirty="0" err="1" smtClean="0"/>
              <a:t>ip</a:t>
            </a:r>
            <a:r>
              <a:rPr lang="fr-FR" dirty="0" smtClean="0"/>
              <a:t> de </a:t>
            </a:r>
            <a:r>
              <a:rPr lang="fr-FR" b="1" dirty="0" smtClean="0"/>
              <a:t>Classe C</a:t>
            </a:r>
            <a:r>
              <a:rPr lang="fr-FR" dirty="0" smtClean="0"/>
              <a:t> peut contenir jusqu’à </a:t>
            </a:r>
            <a:r>
              <a:rPr lang="fr-FR" b="1" dirty="0" smtClean="0">
                <a:solidFill>
                  <a:srgbClr val="0070C0"/>
                </a:solidFill>
              </a:rPr>
              <a:t>254</a:t>
            </a:r>
            <a:r>
              <a:rPr lang="fr-FR" dirty="0" smtClean="0">
                <a:solidFill>
                  <a:srgbClr val="000000"/>
                </a:solidFill>
                <a:cs typeface="Arial" pitchFamily="34" charset="0"/>
              </a:rPr>
              <a:t> équipements informatiques.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3573016"/>
            <a:ext cx="8424936" cy="193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67544" y="5013176"/>
            <a:ext cx="82809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683568" y="5373216"/>
            <a:ext cx="2088232" cy="1150387"/>
            <a:chOff x="683568" y="5373216"/>
            <a:chExt cx="2088232" cy="1150387"/>
          </a:xfrm>
        </p:grpSpPr>
        <p:sp>
          <p:nvSpPr>
            <p:cNvPr id="11" name="ZoneTexte 10"/>
            <p:cNvSpPr txBox="1"/>
            <p:nvPr/>
          </p:nvSpPr>
          <p:spPr>
            <a:xfrm>
              <a:off x="683568" y="5877272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Permet d’identifier la classe du réseau</a:t>
              </a:r>
              <a:endParaRPr lang="fr-FR" dirty="0"/>
            </a:p>
          </p:txBody>
        </p:sp>
        <p:cxnSp>
          <p:nvCxnSpPr>
            <p:cNvPr id="16" name="Connecteur droit 15"/>
            <p:cNvCxnSpPr>
              <a:stCxn id="11" idx="0"/>
            </p:cNvCxnSpPr>
            <p:nvPr/>
          </p:nvCxnSpPr>
          <p:spPr>
            <a:xfrm flipV="1">
              <a:off x="1727684" y="5373216"/>
              <a:ext cx="540060" cy="504056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/>
          <p:cNvGrpSpPr/>
          <p:nvPr/>
        </p:nvGrpSpPr>
        <p:grpSpPr>
          <a:xfrm>
            <a:off x="2771800" y="5445224"/>
            <a:ext cx="2088232" cy="1078379"/>
            <a:chOff x="2771800" y="5445224"/>
            <a:chExt cx="2088232" cy="1078379"/>
          </a:xfrm>
        </p:grpSpPr>
        <p:sp>
          <p:nvSpPr>
            <p:cNvPr id="12" name="ZoneTexte 11"/>
            <p:cNvSpPr txBox="1"/>
            <p:nvPr/>
          </p:nvSpPr>
          <p:spPr>
            <a:xfrm>
              <a:off x="2771800" y="5877272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Plage d’adresses réseaux</a:t>
              </a:r>
              <a:endParaRPr lang="fr-FR" dirty="0"/>
            </a:p>
          </p:txBody>
        </p:sp>
        <p:cxnSp>
          <p:nvCxnSpPr>
            <p:cNvPr id="17" name="Connecteur droit 16"/>
            <p:cNvCxnSpPr/>
            <p:nvPr/>
          </p:nvCxnSpPr>
          <p:spPr>
            <a:xfrm flipV="1">
              <a:off x="3779912" y="5445224"/>
              <a:ext cx="216024" cy="432048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4572000" y="5373216"/>
            <a:ext cx="2160240" cy="1006371"/>
            <a:chOff x="4572000" y="5373216"/>
            <a:chExt cx="2160240" cy="1006371"/>
          </a:xfrm>
        </p:grpSpPr>
        <p:sp>
          <p:nvSpPr>
            <p:cNvPr id="13" name="ZoneTexte 12"/>
            <p:cNvSpPr txBox="1"/>
            <p:nvPr/>
          </p:nvSpPr>
          <p:spPr>
            <a:xfrm>
              <a:off x="4572000" y="5733256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Nombre d’adresses  réseaux possibles</a:t>
              </a:r>
              <a:endParaRPr lang="fr-FR" dirty="0"/>
            </a:p>
          </p:txBody>
        </p:sp>
        <p:cxnSp>
          <p:nvCxnSpPr>
            <p:cNvPr id="21" name="Connecteur droit 20"/>
            <p:cNvCxnSpPr/>
            <p:nvPr/>
          </p:nvCxnSpPr>
          <p:spPr>
            <a:xfrm flipV="1">
              <a:off x="5796136" y="5373216"/>
              <a:ext cx="432048" cy="504056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5580112" y="5373216"/>
            <a:ext cx="3312368" cy="1006371"/>
            <a:chOff x="5580112" y="5373216"/>
            <a:chExt cx="3312368" cy="1006371"/>
          </a:xfrm>
        </p:grpSpPr>
        <p:sp>
          <p:nvSpPr>
            <p:cNvPr id="14" name="ZoneTexte 13"/>
            <p:cNvSpPr txBox="1"/>
            <p:nvPr/>
          </p:nvSpPr>
          <p:spPr>
            <a:xfrm>
              <a:off x="5580112" y="5733256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Nombre d’équipements possibles</a:t>
              </a:r>
            </a:p>
            <a:p>
              <a:pPr algn="ctr"/>
              <a:r>
                <a:rPr lang="fr-FR" dirty="0" smtClean="0"/>
                <a:t>sur une seule adresse réseau</a:t>
              </a:r>
              <a:endParaRPr lang="fr-FR" dirty="0"/>
            </a:p>
          </p:txBody>
        </p:sp>
        <p:cxnSp>
          <p:nvCxnSpPr>
            <p:cNvPr id="22" name="Connecteur droit 21"/>
            <p:cNvCxnSpPr/>
            <p:nvPr/>
          </p:nvCxnSpPr>
          <p:spPr>
            <a:xfrm flipV="1">
              <a:off x="7308304" y="5373216"/>
              <a:ext cx="1224136" cy="504056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 descr="Cam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96952"/>
            <a:ext cx="1028933" cy="720080"/>
          </a:xfrm>
          <a:prstGeom prst="rect">
            <a:avLst/>
          </a:prstGeom>
        </p:spPr>
      </p:pic>
      <p:sp>
        <p:nvSpPr>
          <p:cNvPr id="107" name="ZoneTexte 106"/>
          <p:cNvSpPr txBox="1"/>
          <p:nvPr/>
        </p:nvSpPr>
        <p:spPr>
          <a:xfrm>
            <a:off x="2474767" y="259200"/>
            <a:ext cx="41944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smtClean="0"/>
              <a:t>Réseaux Ethernet de la régie</a:t>
            </a:r>
            <a:endParaRPr lang="fr-FR" b="1" u="sng" cap="all" dirty="0" smtClean="0"/>
          </a:p>
        </p:txBody>
      </p:sp>
      <p:sp>
        <p:nvSpPr>
          <p:cNvPr id="81" name="ZoneTexte 80"/>
          <p:cNvSpPr txBox="1"/>
          <p:nvPr/>
        </p:nvSpPr>
        <p:spPr>
          <a:xfrm>
            <a:off x="6831142" y="19515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OBS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88" name="Groupe 87"/>
          <p:cNvGrpSpPr/>
          <p:nvPr/>
        </p:nvGrpSpPr>
        <p:grpSpPr>
          <a:xfrm>
            <a:off x="2600309" y="1115780"/>
            <a:ext cx="1800200" cy="1133328"/>
            <a:chOff x="2600309" y="1115780"/>
            <a:chExt cx="1800200" cy="1133328"/>
          </a:xfrm>
        </p:grpSpPr>
        <p:pic>
          <p:nvPicPr>
            <p:cNvPr id="40" name="Image 39" descr="ATEM Ecran Multiview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309" y="1115780"/>
              <a:ext cx="1800200" cy="936104"/>
            </a:xfrm>
            <a:prstGeom prst="rect">
              <a:avLst/>
            </a:prstGeom>
          </p:spPr>
        </p:pic>
        <p:sp>
          <p:nvSpPr>
            <p:cNvPr id="83" name="ZoneTexte 82"/>
            <p:cNvSpPr txBox="1"/>
            <p:nvPr/>
          </p:nvSpPr>
          <p:spPr>
            <a:xfrm>
              <a:off x="2953417" y="2033664"/>
              <a:ext cx="13681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cap="all" dirty="0" smtClean="0">
                  <a:latin typeface="Arial" pitchFamily="34" charset="0"/>
                  <a:cs typeface="Arial" pitchFamily="34" charset="0"/>
                </a:rPr>
                <a:t>Ecran de contrôle</a:t>
              </a:r>
              <a:endParaRPr lang="fr-FR" sz="800" b="1" cap="all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e 57"/>
          <p:cNvGrpSpPr/>
          <p:nvPr/>
        </p:nvGrpSpPr>
        <p:grpSpPr>
          <a:xfrm>
            <a:off x="7045735" y="4122186"/>
            <a:ext cx="1116632" cy="1408222"/>
            <a:chOff x="7299339" y="3256638"/>
            <a:chExt cx="1116632" cy="1408222"/>
          </a:xfrm>
        </p:grpSpPr>
        <p:pic>
          <p:nvPicPr>
            <p:cNvPr id="86" name="Image 85" descr="Box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9339" y="3256638"/>
              <a:ext cx="1038162" cy="1034802"/>
            </a:xfrm>
            <a:prstGeom prst="rect">
              <a:avLst/>
            </a:prstGeom>
          </p:spPr>
        </p:pic>
        <p:sp>
          <p:nvSpPr>
            <p:cNvPr id="87" name="ZoneTexte 86"/>
            <p:cNvSpPr txBox="1"/>
            <p:nvPr/>
          </p:nvSpPr>
          <p:spPr>
            <a:xfrm>
              <a:off x="7371347" y="4264750"/>
              <a:ext cx="1044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/>
                <a:t>Routeur BOX Internet</a:t>
              </a:r>
              <a:endParaRPr lang="fr-FR" sz="1000" b="1" dirty="0"/>
            </a:p>
          </p:txBody>
        </p:sp>
      </p:grpSp>
      <p:grpSp>
        <p:nvGrpSpPr>
          <p:cNvPr id="3" name="Groupe 64"/>
          <p:cNvGrpSpPr>
            <a:grpSpLocks noChangeAspect="1"/>
          </p:cNvGrpSpPr>
          <p:nvPr/>
        </p:nvGrpSpPr>
        <p:grpSpPr>
          <a:xfrm>
            <a:off x="6938192" y="1916832"/>
            <a:ext cx="1260000" cy="681886"/>
            <a:chOff x="7020272" y="2780928"/>
            <a:chExt cx="1584176" cy="857319"/>
          </a:xfrm>
        </p:grpSpPr>
        <p:pic>
          <p:nvPicPr>
            <p:cNvPr id="80" name="Image 79" descr="ATEM PC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0272" y="2780928"/>
              <a:ext cx="1584176" cy="857319"/>
            </a:xfrm>
            <a:prstGeom prst="rect">
              <a:avLst/>
            </a:prstGeom>
          </p:spPr>
        </p:pic>
        <p:pic>
          <p:nvPicPr>
            <p:cNvPr id="82" name="Image 81" descr="OB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2852936"/>
              <a:ext cx="1152128" cy="648072"/>
            </a:xfrm>
            <a:prstGeom prst="rect">
              <a:avLst/>
            </a:prstGeom>
          </p:spPr>
        </p:pic>
      </p:grpSp>
      <p:sp>
        <p:nvSpPr>
          <p:cNvPr id="70" name="Rectangle 69"/>
          <p:cNvSpPr/>
          <p:nvPr/>
        </p:nvSpPr>
        <p:spPr>
          <a:xfrm>
            <a:off x="3275856" y="5733256"/>
            <a:ext cx="12153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cap="all" dirty="0" err="1" smtClean="0">
                <a:latin typeface="Arial" pitchFamily="34" charset="0"/>
                <a:cs typeface="Arial" pitchFamily="34" charset="0"/>
              </a:rPr>
              <a:t>Broadcast</a:t>
            </a:r>
            <a:r>
              <a:rPr lang="fr-FR" sz="800" b="1" cap="all" dirty="0" smtClean="0">
                <a:latin typeface="Arial" pitchFamily="34" charset="0"/>
                <a:cs typeface="Arial" pitchFamily="34" charset="0"/>
              </a:rPr>
              <a:t> Panel</a:t>
            </a: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" name="Image 91" descr="Pane &amp; P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4653136"/>
            <a:ext cx="1708922" cy="1318842"/>
          </a:xfrm>
          <a:prstGeom prst="rect">
            <a:avLst/>
          </a:prstGeom>
        </p:spPr>
      </p:pic>
      <p:grpSp>
        <p:nvGrpSpPr>
          <p:cNvPr id="4" name="Groupe 99"/>
          <p:cNvGrpSpPr/>
          <p:nvPr/>
        </p:nvGrpSpPr>
        <p:grpSpPr>
          <a:xfrm>
            <a:off x="323528" y="5733256"/>
            <a:ext cx="1515399" cy="307777"/>
            <a:chOff x="323528" y="5661248"/>
            <a:chExt cx="1515399" cy="307777"/>
          </a:xfrm>
        </p:grpSpPr>
        <p:cxnSp>
          <p:nvCxnSpPr>
            <p:cNvPr id="114" name="Connecteur droit 113"/>
            <p:cNvCxnSpPr/>
            <p:nvPr/>
          </p:nvCxnSpPr>
          <p:spPr>
            <a:xfrm>
              <a:off x="1262863" y="5835734"/>
              <a:ext cx="576064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ZoneTexte 116"/>
            <p:cNvSpPr txBox="1"/>
            <p:nvPr/>
          </p:nvSpPr>
          <p:spPr>
            <a:xfrm>
              <a:off x="323528" y="5661248"/>
              <a:ext cx="9621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Flux Vidéo</a:t>
              </a:r>
              <a:endParaRPr lang="fr-FR" sz="1400" b="1" dirty="0"/>
            </a:p>
          </p:txBody>
        </p:sp>
      </p:grpSp>
      <p:grpSp>
        <p:nvGrpSpPr>
          <p:cNvPr id="6" name="Groupe 57"/>
          <p:cNvGrpSpPr/>
          <p:nvPr/>
        </p:nvGrpSpPr>
        <p:grpSpPr>
          <a:xfrm>
            <a:off x="2547102" y="3140968"/>
            <a:ext cx="2376264" cy="1390763"/>
            <a:chOff x="2907142" y="3159768"/>
            <a:chExt cx="2376264" cy="1390763"/>
          </a:xfrm>
        </p:grpSpPr>
        <p:grpSp>
          <p:nvGrpSpPr>
            <p:cNvPr id="7" name="Groupe 85"/>
            <p:cNvGrpSpPr/>
            <p:nvPr/>
          </p:nvGrpSpPr>
          <p:grpSpPr>
            <a:xfrm>
              <a:off x="2915816" y="3159768"/>
              <a:ext cx="2204701" cy="609091"/>
              <a:chOff x="2915816" y="1340768"/>
              <a:chExt cx="2204701" cy="609091"/>
            </a:xfrm>
          </p:grpSpPr>
          <p:pic>
            <p:nvPicPr>
              <p:cNvPr id="63" name="Image 62" descr="ATEM 1ME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915816" y="1340768"/>
                <a:ext cx="2035561" cy="417756"/>
              </a:xfrm>
              <a:prstGeom prst="rect">
                <a:avLst/>
              </a:prstGeom>
            </p:spPr>
          </p:pic>
          <p:sp>
            <p:nvSpPr>
              <p:cNvPr id="64" name="Rectangle 1"/>
              <p:cNvSpPr>
                <a:spLocks noChangeArrowheads="1"/>
              </p:cNvSpPr>
              <p:nvPr/>
            </p:nvSpPr>
            <p:spPr bwMode="auto">
              <a:xfrm>
                <a:off x="2924781" y="1734415"/>
                <a:ext cx="219573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ATEM1 M/E (</a:t>
                </a:r>
                <a:r>
                  <a:rPr kumimoji="0" lang="en-US" sz="800" b="1" i="0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mélangeur</a:t>
                </a:r>
                <a:r>
                  <a:rPr kumimoji="0" lang="en-US" sz="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sz="8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e 86"/>
            <p:cNvGrpSpPr/>
            <p:nvPr/>
          </p:nvGrpSpPr>
          <p:grpSpPr>
            <a:xfrm>
              <a:off x="2907142" y="3923511"/>
              <a:ext cx="2376264" cy="627020"/>
              <a:chOff x="2907142" y="2411343"/>
              <a:chExt cx="2376264" cy="627020"/>
            </a:xfrm>
          </p:grpSpPr>
          <p:pic>
            <p:nvPicPr>
              <p:cNvPr id="61" name="Image 60" descr="ATEM Hyperdeck studio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915816" y="2411343"/>
                <a:ext cx="2036798" cy="413125"/>
              </a:xfrm>
              <a:prstGeom prst="rect">
                <a:avLst/>
              </a:prstGeom>
            </p:spPr>
          </p:pic>
          <p:sp>
            <p:nvSpPr>
              <p:cNvPr id="62" name="Rectangle 1"/>
              <p:cNvSpPr>
                <a:spLocks noChangeArrowheads="1"/>
              </p:cNvSpPr>
              <p:nvPr/>
            </p:nvSpPr>
            <p:spPr bwMode="auto">
              <a:xfrm>
                <a:off x="2907142" y="2822919"/>
                <a:ext cx="237626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u="sng" cap="all" dirty="0" err="1" smtClean="0">
                    <a:latin typeface="Arial" pitchFamily="34" charset="0"/>
                    <a:cs typeface="Arial" pitchFamily="34" charset="0"/>
                  </a:rPr>
                  <a:t>HyperDeck</a:t>
                </a:r>
                <a:r>
                  <a:rPr lang="en-US" sz="800" b="1" u="sng" cap="all" dirty="0" smtClean="0">
                    <a:latin typeface="Arial" pitchFamily="34" charset="0"/>
                    <a:cs typeface="Arial" pitchFamily="34" charset="0"/>
                  </a:rPr>
                  <a:t> Studio </a:t>
                </a:r>
                <a:r>
                  <a:rPr lang="en-US" sz="800" b="1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800" b="1" dirty="0" err="1" smtClean="0">
                    <a:latin typeface="Arial" pitchFamily="34" charset="0"/>
                    <a:cs typeface="Arial" pitchFamily="34" charset="0"/>
                  </a:rPr>
                  <a:t>enregistreur</a:t>
                </a:r>
                <a:r>
                  <a:rPr lang="en-US" sz="800" b="1" u="sng" cap="all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en-US" sz="8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78" name="Connecteur droit 77"/>
          <p:cNvCxnSpPr/>
          <p:nvPr/>
        </p:nvCxnSpPr>
        <p:spPr>
          <a:xfrm>
            <a:off x="2697215" y="3478306"/>
            <a:ext cx="0" cy="548008"/>
          </a:xfrm>
          <a:prstGeom prst="line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V="1">
            <a:off x="4139952" y="2348753"/>
            <a:ext cx="960385" cy="128"/>
          </a:xfrm>
          <a:prstGeom prst="line">
            <a:avLst/>
          </a:prstGeom>
          <a:ln w="63500" cmpd="sng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764704"/>
            <a:ext cx="1383872" cy="84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5" name="Connecteur droit 44"/>
          <p:cNvCxnSpPr/>
          <p:nvPr/>
        </p:nvCxnSpPr>
        <p:spPr>
          <a:xfrm flipV="1">
            <a:off x="5076634" y="1268760"/>
            <a:ext cx="0" cy="1052642"/>
          </a:xfrm>
          <a:prstGeom prst="line">
            <a:avLst/>
          </a:prstGeom>
          <a:ln w="635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5064478" y="1268760"/>
            <a:ext cx="1955794" cy="13193"/>
          </a:xfrm>
          <a:prstGeom prst="line">
            <a:avLst/>
          </a:prstGeom>
          <a:ln w="63500" cmpd="sng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5076056" y="2348880"/>
            <a:ext cx="1944216" cy="0"/>
          </a:xfrm>
          <a:prstGeom prst="line">
            <a:avLst/>
          </a:prstGeom>
          <a:ln w="63500" cmpd="sng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52"/>
          <p:cNvGrpSpPr/>
          <p:nvPr/>
        </p:nvGrpSpPr>
        <p:grpSpPr>
          <a:xfrm>
            <a:off x="4275003" y="3292080"/>
            <a:ext cx="824753" cy="2124635"/>
            <a:chOff x="4275003" y="3292080"/>
            <a:chExt cx="824753" cy="2124635"/>
          </a:xfrm>
        </p:grpSpPr>
        <p:cxnSp>
          <p:nvCxnSpPr>
            <p:cNvPr id="74" name="Connecteur droit 73"/>
            <p:cNvCxnSpPr/>
            <p:nvPr/>
          </p:nvCxnSpPr>
          <p:spPr>
            <a:xfrm>
              <a:off x="4552909" y="3292080"/>
              <a:ext cx="546847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flipV="1">
              <a:off x="4275003" y="5407750"/>
              <a:ext cx="797860" cy="8965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/>
            <p:nvPr/>
          </p:nvCxnSpPr>
          <p:spPr>
            <a:xfrm flipV="1">
              <a:off x="4586445" y="4005064"/>
              <a:ext cx="489611" cy="1070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H="1">
              <a:off x="5074024" y="3293950"/>
              <a:ext cx="2032" cy="2111768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59"/>
          <p:cNvGrpSpPr/>
          <p:nvPr/>
        </p:nvGrpSpPr>
        <p:grpSpPr>
          <a:xfrm>
            <a:off x="1496477" y="3176827"/>
            <a:ext cx="1059299" cy="338554"/>
            <a:chOff x="1496477" y="3176827"/>
            <a:chExt cx="1059299" cy="338554"/>
          </a:xfrm>
        </p:grpSpPr>
        <p:cxnSp>
          <p:nvCxnSpPr>
            <p:cNvPr id="91" name="Connecteur droit 90"/>
            <p:cNvCxnSpPr>
              <a:stCxn id="34" idx="3"/>
              <a:endCxn id="63" idx="1"/>
            </p:cNvCxnSpPr>
            <p:nvPr/>
          </p:nvCxnSpPr>
          <p:spPr>
            <a:xfrm flipV="1">
              <a:off x="1496477" y="3349846"/>
              <a:ext cx="1059299" cy="7146"/>
            </a:xfrm>
            <a:prstGeom prst="line">
              <a:avLst/>
            </a:prstGeom>
            <a:ln w="63500" cmpd="sng">
              <a:solidFill>
                <a:srgbClr val="FF0000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1754724" y="3176827"/>
              <a:ext cx="4320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</a:rPr>
                <a:t>in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e 74"/>
          <p:cNvGrpSpPr/>
          <p:nvPr/>
        </p:nvGrpSpPr>
        <p:grpSpPr>
          <a:xfrm>
            <a:off x="2483768" y="1988841"/>
            <a:ext cx="576064" cy="1238453"/>
            <a:chOff x="2483768" y="1988841"/>
            <a:chExt cx="576064" cy="1238453"/>
          </a:xfrm>
        </p:grpSpPr>
        <p:cxnSp>
          <p:nvCxnSpPr>
            <p:cNvPr id="96" name="Connecteur droit 95"/>
            <p:cNvCxnSpPr/>
            <p:nvPr/>
          </p:nvCxnSpPr>
          <p:spPr>
            <a:xfrm flipV="1">
              <a:off x="2697215" y="1988841"/>
              <a:ext cx="2577" cy="1238453"/>
            </a:xfrm>
            <a:prstGeom prst="line">
              <a:avLst/>
            </a:prstGeom>
            <a:ln w="63500" cmpd="sng">
              <a:solidFill>
                <a:srgbClr val="FF0000"/>
              </a:solidFill>
              <a:prstDash val="solid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ZoneTexte 66"/>
            <p:cNvSpPr txBox="1"/>
            <p:nvPr/>
          </p:nvSpPr>
          <p:spPr>
            <a:xfrm>
              <a:off x="2483768" y="2420888"/>
              <a:ext cx="5760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out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e 75"/>
          <p:cNvGrpSpPr/>
          <p:nvPr/>
        </p:nvGrpSpPr>
        <p:grpSpPr>
          <a:xfrm>
            <a:off x="3925089" y="2309995"/>
            <a:ext cx="504056" cy="836617"/>
            <a:chOff x="3925089" y="2309995"/>
            <a:chExt cx="504056" cy="836617"/>
          </a:xfrm>
        </p:grpSpPr>
        <p:cxnSp>
          <p:nvCxnSpPr>
            <p:cNvPr id="41" name="Connecteur droit 40"/>
            <p:cNvCxnSpPr/>
            <p:nvPr/>
          </p:nvCxnSpPr>
          <p:spPr>
            <a:xfrm flipH="1" flipV="1">
              <a:off x="4122025" y="2309995"/>
              <a:ext cx="578" cy="836617"/>
            </a:xfrm>
            <a:prstGeom prst="line">
              <a:avLst/>
            </a:prstGeom>
            <a:ln w="635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/>
            <p:cNvSpPr txBox="1"/>
            <p:nvPr/>
          </p:nvSpPr>
          <p:spPr>
            <a:xfrm>
              <a:off x="3925089" y="2634462"/>
              <a:ext cx="5040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out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0" name="Connecteur droit 59"/>
          <p:cNvCxnSpPr/>
          <p:nvPr/>
        </p:nvCxnSpPr>
        <p:spPr>
          <a:xfrm>
            <a:off x="2123728" y="908720"/>
            <a:ext cx="0" cy="417646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5724128" y="908720"/>
            <a:ext cx="0" cy="489654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50"/>
          <p:cNvGrpSpPr/>
          <p:nvPr/>
        </p:nvGrpSpPr>
        <p:grpSpPr>
          <a:xfrm>
            <a:off x="5148064" y="3501008"/>
            <a:ext cx="2304256" cy="1639688"/>
            <a:chOff x="5148064" y="3212976"/>
            <a:chExt cx="1992773" cy="1639688"/>
          </a:xfrm>
        </p:grpSpPr>
        <p:sp>
          <p:nvSpPr>
            <p:cNvPr id="150" name="Flèche à trois pointes 149"/>
            <p:cNvSpPr/>
            <p:nvPr/>
          </p:nvSpPr>
          <p:spPr>
            <a:xfrm>
              <a:off x="5148064" y="3212976"/>
              <a:ext cx="1992773" cy="1080120"/>
            </a:xfrm>
            <a:prstGeom prst="leftRightUpArrow">
              <a:avLst>
                <a:gd name="adj1" fmla="val 8401"/>
                <a:gd name="adj2" fmla="val 12550"/>
                <a:gd name="adj3" fmla="val 21680"/>
              </a:avLst>
            </a:prstGeom>
            <a:solidFill>
              <a:srgbClr val="00B050"/>
            </a:solidFill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ZoneTexte 118"/>
            <p:cNvSpPr txBox="1"/>
            <p:nvPr/>
          </p:nvSpPr>
          <p:spPr>
            <a:xfrm>
              <a:off x="5419292" y="4275583"/>
              <a:ext cx="1224136" cy="57708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smtClean="0">
                  <a:solidFill>
                    <a:schemeClr val="bg1"/>
                  </a:solidFill>
                </a:rPr>
                <a:t>Réseau privé</a:t>
              </a:r>
            </a:p>
            <a:p>
              <a:pPr algn="ctr"/>
              <a:r>
                <a:rPr lang="fr-FR" sz="1050" b="1" dirty="0" smtClean="0">
                  <a:solidFill>
                    <a:schemeClr val="bg1"/>
                  </a:solidFill>
                </a:rPr>
                <a:t>avec adresses </a:t>
              </a:r>
              <a:r>
                <a:rPr lang="fr-FR" sz="1050" b="1" dirty="0" err="1" smtClean="0">
                  <a:solidFill>
                    <a:schemeClr val="bg1"/>
                  </a:solidFill>
                </a:rPr>
                <a:t>iP</a:t>
              </a:r>
              <a:endParaRPr lang="fr-FR" sz="105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050" b="1" dirty="0" smtClean="0">
                  <a:solidFill>
                    <a:schemeClr val="bg1"/>
                  </a:solidFill>
                </a:rPr>
                <a:t>de Classe C</a:t>
              </a:r>
              <a:endParaRPr lang="fr-F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4" name="Rectangle 1"/>
          <p:cNvSpPr>
            <a:spLocks noChangeArrowheads="1"/>
          </p:cNvSpPr>
          <p:nvPr/>
        </p:nvSpPr>
        <p:spPr bwMode="auto">
          <a:xfrm>
            <a:off x="2771800" y="5877272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u="sng" cap="all" dirty="0" smtClean="0">
                <a:latin typeface="Arial" pitchFamily="34" charset="0"/>
                <a:cs typeface="Arial" pitchFamily="34" charset="0"/>
              </a:rPr>
              <a:t>ATEM 1 M/E Advanced Panel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cap="all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800" b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table de </a:t>
            </a:r>
            <a:r>
              <a:rPr lang="en-US" sz="800" b="1" u="sng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mixage</a:t>
            </a:r>
            <a:r>
              <a:rPr lang="en-US" sz="800" b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en-US" sz="800" b="1" cap="al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203848" y="2420888"/>
            <a:ext cx="7920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smtClean="0"/>
              <a:t>Régie</a:t>
            </a:r>
            <a:endParaRPr lang="fr-FR" b="1" u="sng" cap="all" dirty="0" smtClean="0"/>
          </a:p>
        </p:txBody>
      </p:sp>
      <p:grpSp>
        <p:nvGrpSpPr>
          <p:cNvPr id="128" name="Groupe 127"/>
          <p:cNvGrpSpPr/>
          <p:nvPr/>
        </p:nvGrpSpPr>
        <p:grpSpPr>
          <a:xfrm>
            <a:off x="6516216" y="3933056"/>
            <a:ext cx="1872208" cy="2446531"/>
            <a:chOff x="6516216" y="3933056"/>
            <a:chExt cx="1872208" cy="2446531"/>
          </a:xfrm>
        </p:grpSpPr>
        <p:sp>
          <p:nvSpPr>
            <p:cNvPr id="89" name="ZoneTexte 88"/>
            <p:cNvSpPr txBox="1"/>
            <p:nvPr/>
          </p:nvSpPr>
          <p:spPr>
            <a:xfrm>
              <a:off x="6516216" y="5733256"/>
              <a:ext cx="1872208" cy="646331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Réseau </a:t>
              </a:r>
              <a:r>
                <a:rPr lang="fr-FR" b="1" u="sng" dirty="0" smtClean="0"/>
                <a:t>privé</a:t>
              </a:r>
            </a:p>
            <a:p>
              <a:pPr algn="ctr"/>
              <a:r>
                <a:rPr lang="fr-FR" b="1" dirty="0" smtClean="0"/>
                <a:t>de la box Internet</a:t>
              </a:r>
              <a:endParaRPr lang="fr-FR" b="1" dirty="0"/>
            </a:p>
          </p:txBody>
        </p:sp>
        <p:cxnSp>
          <p:nvCxnSpPr>
            <p:cNvPr id="98" name="Connecteur droit 97"/>
            <p:cNvCxnSpPr/>
            <p:nvPr/>
          </p:nvCxnSpPr>
          <p:spPr>
            <a:xfrm flipV="1">
              <a:off x="6948264" y="3933056"/>
              <a:ext cx="0" cy="1800200"/>
            </a:xfrm>
            <a:prstGeom prst="line">
              <a:avLst/>
            </a:prstGeom>
            <a:ln w="3175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e 126"/>
          <p:cNvGrpSpPr/>
          <p:nvPr/>
        </p:nvGrpSpPr>
        <p:grpSpPr>
          <a:xfrm>
            <a:off x="4788024" y="4941168"/>
            <a:ext cx="1512168" cy="1432902"/>
            <a:chOff x="4788024" y="4941168"/>
            <a:chExt cx="1512168" cy="1432902"/>
          </a:xfrm>
        </p:grpSpPr>
        <p:cxnSp>
          <p:nvCxnSpPr>
            <p:cNvPr id="122" name="Connecteur droit 121"/>
            <p:cNvCxnSpPr/>
            <p:nvPr/>
          </p:nvCxnSpPr>
          <p:spPr>
            <a:xfrm flipV="1">
              <a:off x="5364088" y="4941168"/>
              <a:ext cx="0" cy="792088"/>
            </a:xfrm>
            <a:prstGeom prst="line">
              <a:avLst/>
            </a:prstGeom>
            <a:ln w="3175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flipH="1">
              <a:off x="5076056" y="4941168"/>
              <a:ext cx="288032" cy="0"/>
            </a:xfrm>
            <a:prstGeom prst="line">
              <a:avLst/>
            </a:prstGeom>
            <a:ln w="31750">
              <a:solidFill>
                <a:srgbClr val="00B05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>
              <a:off x="4788024" y="5727739"/>
              <a:ext cx="1512168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50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b="1" dirty="0" smtClean="0"/>
                <a:t>Réseau </a:t>
              </a:r>
              <a:r>
                <a:rPr lang="fr-FR" b="1" u="sng" dirty="0" smtClean="0"/>
                <a:t>privé</a:t>
              </a:r>
            </a:p>
            <a:p>
              <a:pPr algn="ctr"/>
              <a:r>
                <a:rPr lang="fr-FR" b="1" dirty="0" smtClean="0"/>
                <a:t>de la régie</a:t>
              </a:r>
              <a:endParaRPr lang="fr-FR" b="1" dirty="0"/>
            </a:p>
          </p:txBody>
        </p:sp>
      </p:grpSp>
      <p:grpSp>
        <p:nvGrpSpPr>
          <p:cNvPr id="5" name="Groupe 100"/>
          <p:cNvGrpSpPr/>
          <p:nvPr/>
        </p:nvGrpSpPr>
        <p:grpSpPr>
          <a:xfrm>
            <a:off x="323528" y="5373216"/>
            <a:ext cx="2135161" cy="307777"/>
            <a:chOff x="323528" y="5949280"/>
            <a:chExt cx="2135161" cy="307777"/>
          </a:xfrm>
          <a:solidFill>
            <a:schemeClr val="bg1"/>
          </a:solidFill>
        </p:grpSpPr>
        <p:sp>
          <p:nvSpPr>
            <p:cNvPr id="118" name="ZoneTexte 117"/>
            <p:cNvSpPr txBox="1"/>
            <p:nvPr/>
          </p:nvSpPr>
          <p:spPr>
            <a:xfrm>
              <a:off x="323528" y="5949280"/>
              <a:ext cx="140448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Réseau Ethernet</a:t>
              </a:r>
              <a:endParaRPr lang="fr-FR" sz="1400" b="1" dirty="0"/>
            </a:p>
          </p:txBody>
        </p:sp>
        <p:cxnSp>
          <p:nvCxnSpPr>
            <p:cNvPr id="115" name="Connecteur droit 114"/>
            <p:cNvCxnSpPr/>
            <p:nvPr/>
          </p:nvCxnSpPr>
          <p:spPr>
            <a:xfrm>
              <a:off x="1738609" y="6125598"/>
              <a:ext cx="720080" cy="0"/>
            </a:xfrm>
            <a:prstGeom prst="line">
              <a:avLst/>
            </a:prstGeom>
            <a:grpFill/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Rectangle 128"/>
          <p:cNvSpPr/>
          <p:nvPr/>
        </p:nvSpPr>
        <p:spPr>
          <a:xfrm>
            <a:off x="5220072" y="2708920"/>
            <a:ext cx="10801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u="sng" dirty="0" smtClean="0"/>
              <a:t>Adresse </a:t>
            </a:r>
            <a:r>
              <a:rPr lang="fr-FR" sz="1200" b="1" u="sng" dirty="0" err="1" smtClean="0"/>
              <a:t>iP</a:t>
            </a:r>
            <a:r>
              <a:rPr lang="fr-FR" sz="1200" b="1" u="sng" dirty="0" smtClean="0"/>
              <a:t> fixe</a:t>
            </a:r>
            <a:endParaRPr lang="fr-FR" sz="1200" b="1" dirty="0" smtClean="0"/>
          </a:p>
        </p:txBody>
      </p:sp>
      <p:grpSp>
        <p:nvGrpSpPr>
          <p:cNvPr id="140" name="Groupe 139"/>
          <p:cNvGrpSpPr/>
          <p:nvPr/>
        </p:nvGrpSpPr>
        <p:grpSpPr>
          <a:xfrm>
            <a:off x="4067944" y="2996952"/>
            <a:ext cx="1440160" cy="2160240"/>
            <a:chOff x="4067944" y="2996952"/>
            <a:chExt cx="1440160" cy="2160240"/>
          </a:xfrm>
        </p:grpSpPr>
        <p:cxnSp>
          <p:nvCxnSpPr>
            <p:cNvPr id="130" name="Connecteur droit avec flèche 129"/>
            <p:cNvCxnSpPr/>
            <p:nvPr/>
          </p:nvCxnSpPr>
          <p:spPr>
            <a:xfrm flipH="1">
              <a:off x="4572000" y="2996953"/>
              <a:ext cx="936104" cy="216023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avec flèche 132"/>
            <p:cNvCxnSpPr/>
            <p:nvPr/>
          </p:nvCxnSpPr>
          <p:spPr>
            <a:xfrm flipH="1">
              <a:off x="4572000" y="2996952"/>
              <a:ext cx="936104" cy="936104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avec flèche 136"/>
            <p:cNvCxnSpPr/>
            <p:nvPr/>
          </p:nvCxnSpPr>
          <p:spPr>
            <a:xfrm flipH="1">
              <a:off x="4067944" y="2996952"/>
              <a:ext cx="1440160" cy="2160240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Connecteur droit 75"/>
          <p:cNvCxnSpPr>
            <a:stCxn id="80" idx="2"/>
            <a:endCxn id="86" idx="0"/>
          </p:cNvCxnSpPr>
          <p:nvPr/>
        </p:nvCxnSpPr>
        <p:spPr>
          <a:xfrm flipH="1">
            <a:off x="7564816" y="2598718"/>
            <a:ext cx="3376" cy="152346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6948264" y="3933056"/>
            <a:ext cx="576064" cy="0"/>
          </a:xfrm>
          <a:prstGeom prst="line">
            <a:avLst/>
          </a:prstGeom>
          <a:ln w="317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 flipV="1">
            <a:off x="7637930" y="2662520"/>
            <a:ext cx="534470" cy="478448"/>
          </a:xfrm>
          <a:prstGeom prst="straightConnector1">
            <a:avLst/>
          </a:prstGeom>
          <a:solidFill>
            <a:schemeClr val="bg1"/>
          </a:solidFill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7524328" y="3140968"/>
            <a:ext cx="1619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u="sng" dirty="0" smtClean="0"/>
              <a:t>Adresse </a:t>
            </a:r>
            <a:r>
              <a:rPr lang="fr-FR" sz="1200" b="1" u="sng" dirty="0" err="1" smtClean="0"/>
              <a:t>iP</a:t>
            </a:r>
            <a:r>
              <a:rPr lang="fr-FR" sz="1200" b="1" u="sng" dirty="0" smtClean="0"/>
              <a:t> dynamique attribuée par le serveur DHCP du routeur</a:t>
            </a:r>
            <a:endParaRPr lang="fr-FR" sz="1200" b="1" dirty="0" smtClean="0"/>
          </a:p>
        </p:txBody>
      </p:sp>
      <p:cxnSp>
        <p:nvCxnSpPr>
          <p:cNvPr id="141" name="Connecteur droit 140"/>
          <p:cNvCxnSpPr/>
          <p:nvPr/>
        </p:nvCxnSpPr>
        <p:spPr>
          <a:xfrm>
            <a:off x="6409765" y="824100"/>
            <a:ext cx="0" cy="5616624"/>
          </a:xfrm>
          <a:prstGeom prst="line">
            <a:avLst/>
          </a:prstGeom>
          <a:ln w="1270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2483768" y="188640"/>
            <a:ext cx="41944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err="1" smtClean="0"/>
              <a:t>FLUx</a:t>
            </a:r>
            <a:r>
              <a:rPr lang="fr-FR" b="1" cap="all" dirty="0" smtClean="0"/>
              <a:t> des signaux vidéos</a:t>
            </a:r>
            <a:endParaRPr lang="fr-FR" b="1" u="sng" cap="all" dirty="0" smtClean="0"/>
          </a:p>
        </p:txBody>
      </p:sp>
      <p:grpSp>
        <p:nvGrpSpPr>
          <p:cNvPr id="102" name="Groupe 101"/>
          <p:cNvGrpSpPr/>
          <p:nvPr/>
        </p:nvGrpSpPr>
        <p:grpSpPr>
          <a:xfrm>
            <a:off x="5566502" y="2871156"/>
            <a:ext cx="3522621" cy="584775"/>
            <a:chOff x="5566502" y="2871156"/>
            <a:chExt cx="3522621" cy="584775"/>
          </a:xfrm>
        </p:grpSpPr>
        <p:sp>
          <p:nvSpPr>
            <p:cNvPr id="97" name="Ellipse 96"/>
            <p:cNvSpPr/>
            <p:nvPr/>
          </p:nvSpPr>
          <p:spPr>
            <a:xfrm>
              <a:off x="5566502" y="2930588"/>
              <a:ext cx="360040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Ellipse 98"/>
            <p:cNvSpPr/>
            <p:nvPr/>
          </p:nvSpPr>
          <p:spPr>
            <a:xfrm>
              <a:off x="8211671" y="3173506"/>
              <a:ext cx="877452" cy="2241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1" name="Connecteur droit 100"/>
            <p:cNvCxnSpPr>
              <a:stCxn id="97" idx="6"/>
              <a:endCxn id="99" idx="2"/>
            </p:cNvCxnSpPr>
            <p:nvPr/>
          </p:nvCxnSpPr>
          <p:spPr>
            <a:xfrm>
              <a:off x="5926542" y="3038600"/>
              <a:ext cx="2285129" cy="246965"/>
            </a:xfrm>
            <a:prstGeom prst="line">
              <a:avLst/>
            </a:prstGeom>
            <a:ln w="317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ZoneTexte 93"/>
            <p:cNvSpPr txBox="1"/>
            <p:nvPr/>
          </p:nvSpPr>
          <p:spPr>
            <a:xfrm>
              <a:off x="6831142" y="2871156"/>
              <a:ext cx="28803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/>
                <a:t>≠</a:t>
              </a:r>
              <a:endParaRPr lang="fr-FR" sz="3200" dirty="0"/>
            </a:p>
          </p:txBody>
        </p:sp>
      </p:grpSp>
      <p:sp>
        <p:nvSpPr>
          <p:cNvPr id="85" name="Espace réservé du numéro de diapositive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27577" y="5543835"/>
            <a:ext cx="792088" cy="5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7" grpId="1" animBg="1"/>
      <p:bldP spid="129" grpId="0" animBg="1"/>
      <p:bldP spid="129" grpId="1" animBg="1"/>
      <p:bldP spid="109" grpId="0"/>
      <p:bldP spid="109" grpId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348753" y="616042"/>
            <a:ext cx="444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 smtClean="0">
                <a:ea typeface="Calibri" pitchFamily="34" charset="0"/>
                <a:cs typeface="Times New Roman" pitchFamily="18" charset="0"/>
              </a:rPr>
              <a:t>ADRESSAGE ETHERNET DU MÉLANGEUR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8" name="Image 17" descr="D:\RB\Images\Screenpresso\2019-01-04_20h06_58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68244" y="3068960"/>
            <a:ext cx="1800000" cy="34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 descr="D:\RB\Images\Screenpresso\2019-01-04_20h08_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28" y="3068960"/>
            <a:ext cx="1800000" cy="37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D:\RB\Images\Screenpresso\2019-01-04_20h05_11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79812" y="2636912"/>
            <a:ext cx="1800000" cy="9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75556" y="2564904"/>
            <a:ext cx="1799792" cy="10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791580" y="1196752"/>
            <a:ext cx="7776864" cy="72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HUB</a:t>
            </a:r>
          </a:p>
          <a:p>
            <a:pPr algn="ctr"/>
            <a:endParaRPr lang="fr-FR" b="1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1079612" y="1628800"/>
            <a:ext cx="72728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3959932" y="1628800"/>
            <a:ext cx="0" cy="1080120"/>
          </a:xfrm>
          <a:prstGeom prst="line">
            <a:avLst/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5616116" y="1628800"/>
            <a:ext cx="0" cy="1512168"/>
          </a:xfrm>
          <a:prstGeom prst="line">
            <a:avLst/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7560332" y="1628800"/>
            <a:ext cx="0" cy="1512168"/>
          </a:xfrm>
          <a:prstGeom prst="line">
            <a:avLst/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au 28"/>
          <p:cNvGraphicFramePr>
            <a:graphicFrameLocks noGrp="1"/>
          </p:cNvGraphicFramePr>
          <p:nvPr/>
        </p:nvGraphicFramePr>
        <p:xfrm>
          <a:off x="899592" y="3717032"/>
          <a:ext cx="7602530" cy="404916"/>
        </p:xfrm>
        <a:graphic>
          <a:graphicData uri="http://schemas.openxmlformats.org/drawingml/2006/table">
            <a:tbl>
              <a:tblPr/>
              <a:tblGrid>
                <a:gridCol w="1565227"/>
                <a:gridCol w="2385107"/>
                <a:gridCol w="1937900"/>
                <a:gridCol w="1714296"/>
              </a:tblGrid>
              <a:tr h="342038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Blackmagic</a:t>
                      </a:r>
                      <a:r>
                        <a:rPr kumimoji="0" lang="fr-F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ATEM Setup 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ATEM BROADCAST </a:t>
                      </a:r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PANEL</a:t>
                      </a:r>
                    </a:p>
                    <a:p>
                      <a:pPr algn="ctr" fontAlgn="b"/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Table de mixage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ATEM 1 M/E </a:t>
                      </a:r>
                      <a:endParaRPr lang="fr-FR" sz="13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Mélangeur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HYPERDECK</a:t>
                      </a:r>
                    </a:p>
                    <a:p>
                      <a:pPr algn="ctr" fontAlgn="b"/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Enregistreur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1" name="Connecteur droit avec flèche 30"/>
          <p:cNvCxnSpPr/>
          <p:nvPr/>
        </p:nvCxnSpPr>
        <p:spPr>
          <a:xfrm flipH="1">
            <a:off x="5940152" y="1988840"/>
            <a:ext cx="720080" cy="1080120"/>
          </a:xfrm>
          <a:prstGeom prst="straightConnector1">
            <a:avLst/>
          </a:prstGeom>
          <a:ln w="635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19792" y="4365104"/>
            <a:ext cx="79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Le mélangeur n’utilise pas le protocole DHCP pour obtenir une adresse </a:t>
            </a:r>
            <a:r>
              <a:rPr lang="fr-FR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iP</a:t>
            </a:r>
            <a:r>
              <a:rPr lang="fr-FR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lang="fr-FR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719792" y="4802668"/>
            <a:ext cx="79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>
                <a:ea typeface="Calibri" pitchFamily="34" charset="0"/>
                <a:cs typeface="Times New Roman" pitchFamily="18" charset="0"/>
              </a:rPr>
              <a:t> Une adresse </a:t>
            </a:r>
            <a:r>
              <a:rPr lang="fr-FR" dirty="0" err="1" smtClean="0">
                <a:ea typeface="Calibri" pitchFamily="34" charset="0"/>
                <a:cs typeface="Times New Roman" pitchFamily="18" charset="0"/>
              </a:rPr>
              <a:t>iP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u="sng" dirty="0" smtClean="0">
                <a:ea typeface="Calibri" pitchFamily="34" charset="0"/>
                <a:cs typeface="Times New Roman" pitchFamily="18" charset="0"/>
              </a:rPr>
              <a:t>fixe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est attribuée manuellement au mélangeur pour que la table de mixage puisse se connecter à lui et le piloter.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9792" y="5517232"/>
            <a:ext cx="79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>
                <a:ea typeface="Calibri" pitchFamily="34" charset="0"/>
                <a:cs typeface="Times New Roman" pitchFamily="18" charset="0"/>
              </a:rPr>
              <a:t> L’adresse </a:t>
            </a:r>
            <a:r>
              <a:rPr lang="fr-FR" dirty="0" err="1" smtClean="0">
                <a:ea typeface="Calibri" pitchFamily="34" charset="0"/>
                <a:cs typeface="Times New Roman" pitchFamily="18" charset="0"/>
              </a:rPr>
              <a:t>iP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du mélangeur peut être modifiée, via son port USB, avec l'utilitaire </a:t>
            </a:r>
            <a:r>
              <a:rPr lang="fr-FR" b="1" dirty="0" err="1" smtClean="0">
                <a:ea typeface="Calibri" pitchFamily="34" charset="0"/>
                <a:cs typeface="Times New Roman" pitchFamily="18" charset="0"/>
              </a:rPr>
              <a:t>Blackmagic</a:t>
            </a:r>
            <a:r>
              <a:rPr lang="fr-FR" b="1" dirty="0" smtClean="0">
                <a:ea typeface="Calibri" pitchFamily="34" charset="0"/>
                <a:cs typeface="Times New Roman" pitchFamily="18" charset="0"/>
              </a:rPr>
              <a:t> ATEM Setup 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qui aura été préalablement installé sur un PC.</a:t>
            </a:r>
            <a:endParaRPr lang="fr-FR" dirty="0" smtClean="0">
              <a:cs typeface="Arial" pitchFamily="34" charset="0"/>
            </a:endParaRPr>
          </a:p>
        </p:txBody>
      </p:sp>
      <p:pic>
        <p:nvPicPr>
          <p:cNvPr id="35" name="Image 34" descr="D:\RB\Images\Screenpresso\2019-01-04_20h05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15816" y="2636912"/>
            <a:ext cx="1799705" cy="972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Connecteur droit 37"/>
          <p:cNvCxnSpPr/>
          <p:nvPr/>
        </p:nvCxnSpPr>
        <p:spPr>
          <a:xfrm flipV="1">
            <a:off x="4067944" y="1772816"/>
            <a:ext cx="0" cy="864096"/>
          </a:xfrm>
          <a:prstGeom prst="line">
            <a:avLst/>
          </a:prstGeom>
          <a:ln w="508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4043083" y="1775012"/>
            <a:ext cx="1479176" cy="0"/>
          </a:xfrm>
          <a:prstGeom prst="line">
            <a:avLst/>
          </a:prstGeom>
          <a:ln w="508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5508104" y="1772816"/>
            <a:ext cx="0" cy="1296144"/>
          </a:xfrm>
          <a:prstGeom prst="line">
            <a:avLst/>
          </a:prstGeom>
          <a:ln w="50800">
            <a:solidFill>
              <a:srgbClr val="00B05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 4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9552" y="2564904"/>
            <a:ext cx="1799792" cy="1076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Connecteur droit 27"/>
          <p:cNvCxnSpPr/>
          <p:nvPr/>
        </p:nvCxnSpPr>
        <p:spPr>
          <a:xfrm flipV="1">
            <a:off x="1979712" y="2060848"/>
            <a:ext cx="0" cy="576064"/>
          </a:xfrm>
          <a:prstGeom prst="line">
            <a:avLst/>
          </a:prstGeom>
          <a:ln w="508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1979712" y="2060848"/>
            <a:ext cx="3312368" cy="0"/>
          </a:xfrm>
          <a:prstGeom prst="line">
            <a:avLst/>
          </a:prstGeom>
          <a:ln w="508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5292080" y="2060848"/>
            <a:ext cx="6061" cy="888540"/>
          </a:xfrm>
          <a:prstGeom prst="line">
            <a:avLst/>
          </a:prstGeom>
          <a:ln w="50800">
            <a:solidFill>
              <a:srgbClr val="FFC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292080" y="3429000"/>
            <a:ext cx="1083951" cy="26161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rgbClr val="000000"/>
                </a:solidFill>
              </a:rPr>
              <a:t>192.168.10.240</a:t>
            </a:r>
            <a:endParaRPr lang="fr-FR" sz="1100" b="1" dirty="0"/>
          </a:p>
        </p:txBody>
      </p:sp>
      <p:sp>
        <p:nvSpPr>
          <p:cNvPr id="37" name="Rectangle 36"/>
          <p:cNvSpPr/>
          <p:nvPr/>
        </p:nvSpPr>
        <p:spPr>
          <a:xfrm>
            <a:off x="5067926" y="2899956"/>
            <a:ext cx="42191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rgbClr val="000000"/>
                </a:solidFill>
              </a:rPr>
              <a:t>USB</a:t>
            </a:r>
            <a:endParaRPr lang="fr-FR" sz="1100" b="1" dirty="0"/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repeatCount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32" grpId="0"/>
      <p:bldP spid="33" grpId="0"/>
      <p:bldP spid="34" grpId="0"/>
      <p:bldP spid="36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692696"/>
            <a:ext cx="7668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u="sng" strike="noStrike" cap="all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La</a:t>
            </a:r>
            <a:r>
              <a:rPr kumimoji="0" lang="en-US" b="1" u="sng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table de </a:t>
            </a:r>
            <a:r>
              <a:rPr kumimoji="0" lang="en-US" b="1" u="sng" strike="noStrike" cap="all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mixage</a:t>
            </a:r>
            <a:r>
              <a:rPr kumimoji="0" lang="en-US" b="1" u="sng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ATEM et de </a:t>
            </a:r>
            <a:r>
              <a:rPr lang="en-US" b="1" u="sng" cap="all" dirty="0" err="1" smtClean="0">
                <a:ea typeface="Calibri" pitchFamily="34" charset="0"/>
                <a:cs typeface="Arial" pitchFamily="34" charset="0"/>
              </a:rPr>
              <a:t>L’e</a:t>
            </a:r>
            <a:r>
              <a:rPr kumimoji="0" lang="en-US" b="1" u="sng" strike="noStrike" cap="all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nregistreur</a:t>
            </a:r>
            <a:r>
              <a:rPr kumimoji="0" lang="en-US" b="1" u="sng" strike="noStrike" cap="all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lang="fr-FR" b="1" u="sng" cap="all" dirty="0" smtClean="0">
                <a:cs typeface="Arial" pitchFamily="34" charset="0"/>
              </a:rPr>
              <a:t> </a:t>
            </a:r>
            <a:endParaRPr kumimoji="0" lang="en-US" b="0" u="sng" strike="noStrike" cap="all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Image 4" descr="D:\RB\Images\Screenpresso\2019-01-04_20h06_58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72544" y="2851384"/>
            <a:ext cx="1800000" cy="34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D:\RB\Images\Screenpresso\2019-01-04_20h08_26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28328" y="2851384"/>
            <a:ext cx="1800000" cy="37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D:\RB\Images\Screenpresso\2019-01-04_20h05_11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4112" y="2419336"/>
            <a:ext cx="1800000" cy="9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95736" y="1196752"/>
            <a:ext cx="5077008" cy="50250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HUB</a:t>
            </a:r>
          </a:p>
          <a:p>
            <a:pPr algn="ctr"/>
            <a:endParaRPr lang="fr-FR" b="1" dirty="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2339752" y="1411224"/>
            <a:ext cx="4716968" cy="15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2664232" y="1411224"/>
            <a:ext cx="0" cy="1080120"/>
          </a:xfrm>
          <a:prstGeom prst="line">
            <a:avLst/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320416" y="1411224"/>
            <a:ext cx="0" cy="1512168"/>
          </a:xfrm>
          <a:prstGeom prst="line">
            <a:avLst/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6264632" y="1411224"/>
            <a:ext cx="0" cy="1512168"/>
          </a:xfrm>
          <a:prstGeom prst="line">
            <a:avLst/>
          </a:prstGeom>
          <a:ln w="254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115616" y="3573016"/>
          <a:ext cx="6264695" cy="404916"/>
        </p:xfrm>
        <a:graphic>
          <a:graphicData uri="http://schemas.openxmlformats.org/drawingml/2006/table">
            <a:tbl>
              <a:tblPr/>
              <a:tblGrid>
                <a:gridCol w="2304256"/>
                <a:gridCol w="2016224"/>
                <a:gridCol w="1944215"/>
              </a:tblGrid>
              <a:tr h="3420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ATEM BROADCAST </a:t>
                      </a:r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PANEL</a:t>
                      </a:r>
                    </a:p>
                    <a:p>
                      <a:pPr algn="ctr" fontAlgn="b"/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Table de mixage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ATEM 1 M/E </a:t>
                      </a:r>
                      <a:endParaRPr lang="fr-FR" sz="13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Mélangeur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HYPERDECK</a:t>
                      </a:r>
                    </a:p>
                    <a:p>
                      <a:pPr algn="ctr" fontAlgn="b"/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Enregistreur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1619672" y="5445224"/>
            <a:ext cx="35279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ea typeface="Calibri" pitchFamily="34" charset="0"/>
                <a:cs typeface="Times New Roman" pitchFamily="18" charset="0"/>
              </a:rPr>
              <a:t> en </a:t>
            </a:r>
            <a:r>
              <a:rPr lang="fr-FR" b="1" u="sng" dirty="0" smtClean="0">
                <a:ea typeface="Calibri" pitchFamily="34" charset="0"/>
                <a:cs typeface="Times New Roman" pitchFamily="18" charset="0"/>
              </a:rPr>
              <a:t>mode adressage IP fixe</a:t>
            </a:r>
            <a:endParaRPr lang="fr-FR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34117" y="4603005"/>
            <a:ext cx="62421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ea typeface="Calibri" pitchFamily="34" charset="0"/>
                <a:cs typeface="Times New Roman" pitchFamily="18" charset="0"/>
              </a:rPr>
              <a:t> en </a:t>
            </a:r>
            <a:r>
              <a:rPr lang="fr-FR" b="1" u="sng" dirty="0" smtClean="0">
                <a:ea typeface="Calibri" pitchFamily="34" charset="0"/>
                <a:cs typeface="Times New Roman" pitchFamily="18" charset="0"/>
              </a:rPr>
              <a:t>mode DHCP --&gt; </a:t>
            </a:r>
            <a:r>
              <a:rPr lang="fr-FR" b="1" i="1" u="sng" cap="small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(sur un réseau équipé d’un serveur DHCP)</a:t>
            </a:r>
            <a:endParaRPr lang="fr-FR" b="1" i="1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09600" y="4221088"/>
            <a:ext cx="6524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u="sng" dirty="0" smtClean="0">
                <a:ea typeface="Calibri" pitchFamily="34" charset="0"/>
                <a:cs typeface="Times New Roman" pitchFamily="18" charset="0"/>
              </a:rPr>
              <a:t>Seuls l’enregistreur et la table de mixage</a:t>
            </a:r>
            <a:r>
              <a:rPr lang="fr-FR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peuvent être configurés :</a:t>
            </a:r>
            <a:r>
              <a:rPr lang="fr-FR" b="1" dirty="0" smtClean="0">
                <a:ea typeface="Calibri" pitchFamily="34" charset="0"/>
                <a:cs typeface="Times New Roman" pitchFamily="18" charset="0"/>
              </a:rPr>
              <a:t> </a:t>
            </a:r>
            <a:endParaRPr lang="fr-FR" b="1" dirty="0"/>
          </a:p>
        </p:txBody>
      </p:sp>
      <p:pic>
        <p:nvPicPr>
          <p:cNvPr id="23" name="Image 22" descr="D:\RB\Images\Screenpresso\2019-01-04_20h05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47664" y="2420888"/>
            <a:ext cx="1799705" cy="97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 descr="D:\RB\Images\Screenpresso\2019-01-04_20h06_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2852936"/>
            <a:ext cx="1799705" cy="3449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Connecteur droit avec flèche 15"/>
          <p:cNvCxnSpPr/>
          <p:nvPr/>
        </p:nvCxnSpPr>
        <p:spPr>
          <a:xfrm>
            <a:off x="899592" y="1556792"/>
            <a:ext cx="1058452" cy="961419"/>
          </a:xfrm>
          <a:prstGeom prst="straightConnector1">
            <a:avLst/>
          </a:prstGeom>
          <a:ln w="635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5" idx="0"/>
          </p:cNvCxnSpPr>
          <p:nvPr/>
        </p:nvCxnSpPr>
        <p:spPr>
          <a:xfrm flipH="1">
            <a:off x="6372544" y="1628800"/>
            <a:ext cx="575720" cy="1222584"/>
          </a:xfrm>
          <a:prstGeom prst="straightConnector1">
            <a:avLst/>
          </a:prstGeom>
          <a:ln w="635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339752" y="1772816"/>
            <a:ext cx="607089" cy="2923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300" b="1" u="sng" dirty="0" smtClean="0">
                <a:ea typeface="Calibri" pitchFamily="34" charset="0"/>
                <a:cs typeface="Times New Roman" pitchFamily="18" charset="0"/>
              </a:rPr>
              <a:t>IP fixe</a:t>
            </a:r>
            <a:endParaRPr lang="fr-FR" sz="1300" dirty="0"/>
          </a:p>
        </p:txBody>
      </p:sp>
      <p:sp>
        <p:nvSpPr>
          <p:cNvPr id="36" name="Rectangle 35"/>
          <p:cNvSpPr/>
          <p:nvPr/>
        </p:nvSpPr>
        <p:spPr>
          <a:xfrm>
            <a:off x="5940152" y="1772816"/>
            <a:ext cx="607089" cy="2923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300" b="1" u="sng" dirty="0" smtClean="0">
                <a:ea typeface="Calibri" pitchFamily="34" charset="0"/>
                <a:cs typeface="Times New Roman" pitchFamily="18" charset="0"/>
              </a:rPr>
              <a:t>IP fixe</a:t>
            </a:r>
            <a:endParaRPr lang="fr-FR" sz="1300" dirty="0"/>
          </a:p>
        </p:txBody>
      </p:sp>
      <p:sp>
        <p:nvSpPr>
          <p:cNvPr id="38" name="Rectangle 37"/>
          <p:cNvSpPr/>
          <p:nvPr/>
        </p:nvSpPr>
        <p:spPr>
          <a:xfrm>
            <a:off x="4067944" y="1772816"/>
            <a:ext cx="607089" cy="2923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1300" b="1" u="sng" dirty="0" smtClean="0">
                <a:ea typeface="Calibri" pitchFamily="34" charset="0"/>
                <a:cs typeface="Times New Roman" pitchFamily="18" charset="0"/>
              </a:rPr>
              <a:t>IP fixe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52813" y="332656"/>
            <a:ext cx="273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cap="all" dirty="0" smtClean="0">
                <a:ea typeface="Calibri" pitchFamily="34" charset="0"/>
                <a:cs typeface="Arial" pitchFamily="34" charset="0"/>
              </a:rPr>
              <a:t>ADRESSAGE </a:t>
            </a:r>
            <a:r>
              <a:rPr lang="en-US" b="1" u="sng" cap="all" dirty="0" err="1" smtClean="0">
                <a:ea typeface="Calibri" pitchFamily="34" charset="0"/>
                <a:cs typeface="Arial" pitchFamily="34" charset="0"/>
              </a:rPr>
              <a:t>ethernet</a:t>
            </a:r>
            <a:r>
              <a:rPr lang="en-US" b="1" u="sng" cap="all" dirty="0" smtClean="0">
                <a:ea typeface="Calibri" pitchFamily="34" charset="0"/>
                <a:cs typeface="Arial" pitchFamily="34" charset="0"/>
              </a:rPr>
              <a:t> DE 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2051720" y="2125120"/>
            <a:ext cx="1136850" cy="2923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300" b="1" u="sng" dirty="0" smtClean="0">
                <a:ea typeface="Calibri" pitchFamily="34" charset="0"/>
                <a:cs typeface="Times New Roman" pitchFamily="18" charset="0"/>
              </a:rPr>
              <a:t>IP dynamique</a:t>
            </a:r>
            <a:endParaRPr lang="fr-FR" sz="1300" dirty="0"/>
          </a:p>
        </p:txBody>
      </p:sp>
      <p:sp>
        <p:nvSpPr>
          <p:cNvPr id="37" name="Rectangle 36"/>
          <p:cNvSpPr/>
          <p:nvPr/>
        </p:nvSpPr>
        <p:spPr>
          <a:xfrm>
            <a:off x="5652120" y="2125120"/>
            <a:ext cx="1136850" cy="2923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300" b="1" u="sng" dirty="0" smtClean="0">
                <a:ea typeface="Calibri" pitchFamily="34" charset="0"/>
                <a:cs typeface="Times New Roman" pitchFamily="18" charset="0"/>
              </a:rPr>
              <a:t>IP dynamique</a:t>
            </a:r>
            <a:endParaRPr lang="fr-FR" sz="1300" dirty="0"/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183427" y="6093296"/>
            <a:ext cx="877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NOTA : 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un </a:t>
            </a:r>
            <a:r>
              <a:rPr lang="fr-FR" b="1" u="sng" dirty="0" smtClean="0">
                <a:ea typeface="Calibri" pitchFamily="34" charset="0"/>
                <a:cs typeface="Times New Roman" pitchFamily="18" charset="0"/>
              </a:rPr>
              <a:t>PC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équipé du logiciel </a:t>
            </a:r>
            <a:r>
              <a:rPr lang="fr-FR" b="1" dirty="0" smtClean="0">
                <a:cs typeface="Arial" pitchFamily="34" charset="0"/>
              </a:rPr>
              <a:t>ATEM Software Control </a:t>
            </a:r>
            <a:r>
              <a:rPr lang="fr-FR" b="1" u="sng" dirty="0" smtClean="0">
                <a:solidFill>
                  <a:srgbClr val="FF0000"/>
                </a:solidFill>
                <a:cs typeface="Arial" pitchFamily="34" charset="0"/>
              </a:rPr>
              <a:t>peut remplacer la table de mixage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635896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</a:t>
            </a:r>
            <a:endParaRPr lang="fr-FR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7" grpId="0"/>
      <p:bldP spid="35" grpId="0" animBg="1"/>
      <p:bldP spid="36" grpId="0" animBg="1"/>
      <p:bldP spid="39" grpId="0"/>
      <p:bldP spid="34" grpId="0" animBg="1"/>
      <p:bldP spid="34" grpId="1" animBg="1"/>
      <p:bldP spid="37" grpId="0" animBg="1"/>
      <p:bldP spid="37" grpId="1" animBg="1"/>
      <p:bldP spid="44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575556" y="1196752"/>
            <a:ext cx="7992888" cy="2442992"/>
            <a:chOff x="395536" y="1268760"/>
            <a:chExt cx="7992888" cy="2442992"/>
          </a:xfrm>
        </p:grpSpPr>
        <p:pic>
          <p:nvPicPr>
            <p:cNvPr id="3" name="Image 2" descr="D:\RB\Images\Screenpresso\2019-01-04_20h06_58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3140968"/>
              <a:ext cx="1800000" cy="34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Image 3" descr="D:\RB\Images\Screenpresso\2019-01-04_20h08_26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600000">
              <a:off x="4644008" y="3140968"/>
              <a:ext cx="1800000" cy="378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 4" descr="D:\RB\Images\Screenpresso\2019-01-04_20h05_1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9792" y="2708920"/>
              <a:ext cx="1800000" cy="971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2636912"/>
              <a:ext cx="1800000" cy="107484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611560" y="1268760"/>
              <a:ext cx="7776864" cy="7200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HUB</a:t>
              </a:r>
            </a:p>
            <a:p>
              <a:pPr algn="ctr"/>
              <a:endParaRPr lang="fr-FR" b="1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899592" y="1700808"/>
              <a:ext cx="72728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1691680" y="1700808"/>
              <a:ext cx="0" cy="1008112"/>
            </a:xfrm>
            <a:prstGeom prst="line">
              <a:avLst/>
            </a:prstGeom>
            <a:ln w="254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3779912" y="1700808"/>
              <a:ext cx="0" cy="1080120"/>
            </a:xfrm>
            <a:prstGeom prst="line">
              <a:avLst/>
            </a:prstGeom>
            <a:ln w="254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5436096" y="1700808"/>
              <a:ext cx="0" cy="1512168"/>
            </a:xfrm>
            <a:prstGeom prst="line">
              <a:avLst/>
            </a:prstGeom>
            <a:ln w="254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V="1">
              <a:off x="7380312" y="1700808"/>
              <a:ext cx="0" cy="1512168"/>
            </a:xfrm>
            <a:prstGeom prst="line">
              <a:avLst/>
            </a:prstGeom>
            <a:ln w="254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79512" y="3789040"/>
          <a:ext cx="8496945" cy="1431030"/>
        </p:xfrm>
        <a:graphic>
          <a:graphicData uri="http://schemas.openxmlformats.org/drawingml/2006/table">
            <a:tbl>
              <a:tblPr/>
              <a:tblGrid>
                <a:gridCol w="894415"/>
                <a:gridCol w="1565227"/>
                <a:gridCol w="2385107"/>
                <a:gridCol w="1937900"/>
                <a:gridCol w="1714296"/>
              </a:tblGrid>
              <a:tr h="3420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Blackmagic</a:t>
                      </a:r>
                      <a:r>
                        <a:rPr kumimoji="0" lang="fr-F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ATEM Setup 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ATEM BROADCAST PANEL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ATEM 1 M/E 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HYPERDECK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ADRESSE IP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192.168.10.20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192.168.10.60 (par défaut)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192.168.10.240 (par défaut)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192.168.10.50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SUBNET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255.255.255.0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255.255.255.0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255.255.255.0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255.255.255.0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GATEWAY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……………..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……………..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……………..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……………..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2344253" y="620688"/>
            <a:ext cx="445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smtClean="0"/>
              <a:t>Adressage </a:t>
            </a:r>
            <a:r>
              <a:rPr lang="fr-FR" b="1" u="sng" cap="all" dirty="0" smtClean="0">
                <a:cs typeface="Times New Roman" pitchFamily="18" charset="0"/>
              </a:rPr>
              <a:t>I</a:t>
            </a:r>
            <a:r>
              <a:rPr lang="fr-FR" b="1" u="sng" cap="all" dirty="0" smtClean="0">
                <a:ea typeface="Calibri" pitchFamily="34" charset="0"/>
                <a:cs typeface="Times New Roman" pitchFamily="18" charset="0"/>
              </a:rPr>
              <a:t>P fixe </a:t>
            </a:r>
            <a:r>
              <a:rPr lang="fr-FR" b="1" cap="all" dirty="0" smtClean="0"/>
              <a:t>des équipements ATEM</a:t>
            </a:r>
            <a:endParaRPr lang="fr-FR" b="1" cap="all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3838" y="5887779"/>
            <a:ext cx="7848872" cy="52322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ATTENTION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 :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Ne pas oublier d’éteindre et de rallumer les équipements si des modifications sont apportées dans les paramètres réseau</a:t>
            </a:r>
            <a:r>
              <a:rPr kumimoji="0" lang="fr-FR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(modification d’adresse </a:t>
            </a:r>
            <a:r>
              <a:rPr kumimoji="0" lang="fr-FR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ip</a:t>
            </a:r>
            <a:r>
              <a:rPr kumimoji="0" lang="fr-FR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masque, </a:t>
            </a:r>
            <a:r>
              <a:rPr kumimoji="0" lang="fr-FR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gateway</a:t>
            </a:r>
            <a:r>
              <a:rPr kumimoji="0" lang="fr-FR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1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etc</a:t>
            </a:r>
            <a:r>
              <a:rPr kumimoji="0" lang="fr-FR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…..)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79512" y="5373216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600" dirty="0" smtClean="0"/>
              <a:t> Les paramètres des équipements sont mémorisés. Nul besoin de </a:t>
            </a:r>
            <a:r>
              <a:rPr lang="fr-FR" sz="1600" dirty="0" err="1" smtClean="0"/>
              <a:t>re</a:t>
            </a:r>
            <a:r>
              <a:rPr lang="fr-FR" sz="1600" dirty="0" smtClean="0"/>
              <a:t>-paramétrer à chaque fois</a:t>
            </a:r>
            <a:endParaRPr lang="fr-FR" sz="16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73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54" descr="Atem mélangeur face arriè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00" y="3708000"/>
            <a:ext cx="5508000" cy="2737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559633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908720"/>
            <a:ext cx="288988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à coins arrondis 20"/>
          <p:cNvSpPr/>
          <p:nvPr/>
        </p:nvSpPr>
        <p:spPr>
          <a:xfrm>
            <a:off x="1406007" y="4597152"/>
            <a:ext cx="136815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2788024" y="4581128"/>
            <a:ext cx="1371600" cy="43910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4380547" y="4651066"/>
            <a:ext cx="10081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Mélangeur</a:t>
            </a:r>
            <a:endParaRPr lang="fr-FR" sz="1200" b="1" dirty="0"/>
          </a:p>
        </p:txBody>
      </p:sp>
      <p:sp>
        <p:nvSpPr>
          <p:cNvPr id="71" name="ZoneTexte 70"/>
          <p:cNvSpPr txBox="1"/>
          <p:nvPr/>
        </p:nvSpPr>
        <p:spPr>
          <a:xfrm>
            <a:off x="4067944" y="1196752"/>
            <a:ext cx="10081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Enregistreur</a:t>
            </a:r>
            <a:endParaRPr lang="fr-FR" sz="1200" b="1" dirty="0"/>
          </a:p>
        </p:txBody>
      </p:sp>
      <p:sp>
        <p:nvSpPr>
          <p:cNvPr id="117" name="ZoneTexte 116"/>
          <p:cNvSpPr txBox="1"/>
          <p:nvPr/>
        </p:nvSpPr>
        <p:spPr>
          <a:xfrm>
            <a:off x="6732240" y="1268760"/>
            <a:ext cx="13974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Table de mixage</a:t>
            </a:r>
            <a:endParaRPr lang="fr-FR" sz="1200" b="1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7628965" y="1712259"/>
            <a:ext cx="17929" cy="1792941"/>
          </a:xfrm>
          <a:prstGeom prst="line">
            <a:avLst/>
          </a:prstGeom>
          <a:ln w="381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1255059" y="4231344"/>
            <a:ext cx="1" cy="466162"/>
          </a:xfrm>
          <a:prstGeom prst="line">
            <a:avLst/>
          </a:prstGeom>
          <a:ln w="381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1259632" y="3501009"/>
            <a:ext cx="0" cy="576063"/>
          </a:xfrm>
          <a:prstGeom prst="line">
            <a:avLst/>
          </a:prstGeom>
          <a:ln w="38100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H="1">
            <a:off x="1259632" y="3501008"/>
            <a:ext cx="6408712" cy="8386"/>
          </a:xfrm>
          <a:prstGeom prst="line">
            <a:avLst/>
          </a:prstGeom>
          <a:ln w="38100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1763688" y="3356992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</a:rPr>
              <a:t>Cordon Ethernet</a:t>
            </a:r>
            <a:endParaRPr lang="fr-FR" sz="1200" b="1" dirty="0">
              <a:solidFill>
                <a:srgbClr val="00B050"/>
              </a:solidFill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1475656" y="1484784"/>
            <a:ext cx="0" cy="504056"/>
          </a:xfrm>
          <a:prstGeom prst="line">
            <a:avLst/>
          </a:prstGeom>
          <a:ln w="381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V="1">
            <a:off x="1475656" y="2132857"/>
            <a:ext cx="0" cy="1080119"/>
          </a:xfrm>
          <a:prstGeom prst="line">
            <a:avLst/>
          </a:prstGeom>
          <a:ln w="38100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7508322" y="1718483"/>
            <a:ext cx="16006" cy="1494493"/>
          </a:xfrm>
          <a:prstGeom prst="line">
            <a:avLst/>
          </a:prstGeom>
          <a:ln w="381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e 93"/>
          <p:cNvGrpSpPr/>
          <p:nvPr/>
        </p:nvGrpSpPr>
        <p:grpSpPr>
          <a:xfrm>
            <a:off x="1466691" y="3046259"/>
            <a:ext cx="6057637" cy="276999"/>
            <a:chOff x="1466691" y="3046259"/>
            <a:chExt cx="6057637" cy="276999"/>
          </a:xfrm>
        </p:grpSpPr>
        <p:cxnSp>
          <p:nvCxnSpPr>
            <p:cNvPr id="83" name="Connecteur droit 82"/>
            <p:cNvCxnSpPr/>
            <p:nvPr/>
          </p:nvCxnSpPr>
          <p:spPr>
            <a:xfrm flipH="1" flipV="1">
              <a:off x="1466691" y="3212397"/>
              <a:ext cx="6057637" cy="579"/>
            </a:xfrm>
            <a:prstGeom prst="line">
              <a:avLst/>
            </a:prstGeom>
            <a:ln w="38100">
              <a:solidFill>
                <a:srgbClr val="00B05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ZoneTexte 87"/>
            <p:cNvSpPr txBox="1"/>
            <p:nvPr/>
          </p:nvSpPr>
          <p:spPr>
            <a:xfrm>
              <a:off x="3573724" y="3046259"/>
              <a:ext cx="12863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0B050"/>
                  </a:solidFill>
                </a:rPr>
                <a:t>Cordon  Ethernet</a:t>
              </a:r>
              <a:endParaRPr lang="fr-FR" sz="1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737647" y="4299738"/>
            <a:ext cx="966931" cy="230832"/>
          </a:xfrm>
          <a:prstGeom prst="rect">
            <a:avLst/>
          </a:prstGeom>
          <a:solidFill>
            <a:schemeClr val="bg1"/>
          </a:solidFill>
          <a:ln w="158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 fontAlgn="b"/>
            <a:r>
              <a:rPr lang="fr-FR" sz="900" b="1" dirty="0" smtClean="0">
                <a:solidFill>
                  <a:srgbClr val="000000"/>
                </a:solidFill>
              </a:rPr>
              <a:t>192.168.10.240 </a:t>
            </a:r>
            <a:endParaRPr lang="fr-FR" sz="900" b="1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37394" y="1963688"/>
            <a:ext cx="848309" cy="230832"/>
          </a:xfrm>
          <a:prstGeom prst="rect">
            <a:avLst/>
          </a:prstGeom>
          <a:solidFill>
            <a:schemeClr val="bg1"/>
          </a:solidFill>
          <a:ln w="158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fr-FR" sz="900" b="1" dirty="0" smtClean="0">
                <a:solidFill>
                  <a:srgbClr val="000000"/>
                </a:solidFill>
              </a:rPr>
              <a:t>192.168.10.60</a:t>
            </a:r>
            <a:endParaRPr lang="fr-FR" sz="900" b="1" dirty="0"/>
          </a:p>
        </p:txBody>
      </p:sp>
      <p:sp>
        <p:nvSpPr>
          <p:cNvPr id="58" name="Rectangle 57"/>
          <p:cNvSpPr/>
          <p:nvPr/>
        </p:nvSpPr>
        <p:spPr>
          <a:xfrm>
            <a:off x="1006717" y="1612903"/>
            <a:ext cx="878767" cy="230832"/>
          </a:xfrm>
          <a:prstGeom prst="rect">
            <a:avLst/>
          </a:prstGeom>
          <a:solidFill>
            <a:schemeClr val="bg1"/>
          </a:solidFill>
          <a:ln w="158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 fontAlgn="b"/>
            <a:r>
              <a:rPr lang="fr-FR" sz="900" b="1" dirty="0" smtClean="0">
                <a:solidFill>
                  <a:srgbClr val="000000"/>
                </a:solidFill>
              </a:rPr>
              <a:t>192.168.10.50 </a:t>
            </a:r>
            <a:endParaRPr lang="fr-FR" sz="900" b="1" dirty="0">
              <a:solidFill>
                <a:srgbClr val="000000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810000" y="32400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/>
              <a:t>Câblage Ethernet de la table de mixage ATEM</a:t>
            </a:r>
            <a:endParaRPr lang="fr-FR" sz="2400" b="1" cap="all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6" grpId="0" animBg="1"/>
      <p:bldP spid="57" grpId="0" animBg="1"/>
      <p:bldP spid="58" grpId="0" animBg="1"/>
      <p:bldP spid="59" grpId="0"/>
      <p:bldP spid="5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54" descr="Atem mélangeur face arriè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00" y="3708000"/>
            <a:ext cx="5508000" cy="2737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559633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à coins arrondis 20"/>
          <p:cNvSpPr/>
          <p:nvPr/>
        </p:nvSpPr>
        <p:spPr>
          <a:xfrm>
            <a:off x="1406007" y="4597152"/>
            <a:ext cx="136815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2788024" y="4581128"/>
            <a:ext cx="1371600" cy="43910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4380547" y="4651066"/>
            <a:ext cx="10081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Mélangeur</a:t>
            </a:r>
            <a:endParaRPr lang="fr-FR" sz="1200" b="1" dirty="0"/>
          </a:p>
        </p:txBody>
      </p:sp>
      <p:sp>
        <p:nvSpPr>
          <p:cNvPr id="71" name="ZoneTexte 70"/>
          <p:cNvSpPr txBox="1"/>
          <p:nvPr/>
        </p:nvSpPr>
        <p:spPr>
          <a:xfrm>
            <a:off x="4067944" y="1196752"/>
            <a:ext cx="10081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Enregistreur</a:t>
            </a:r>
            <a:endParaRPr lang="fr-FR" sz="1200" b="1" dirty="0"/>
          </a:p>
        </p:txBody>
      </p:sp>
      <p:cxnSp>
        <p:nvCxnSpPr>
          <p:cNvPr id="54" name="Connecteur droit 53"/>
          <p:cNvCxnSpPr/>
          <p:nvPr/>
        </p:nvCxnSpPr>
        <p:spPr>
          <a:xfrm flipV="1">
            <a:off x="1255059" y="4231344"/>
            <a:ext cx="1" cy="466162"/>
          </a:xfrm>
          <a:prstGeom prst="line">
            <a:avLst/>
          </a:prstGeom>
          <a:ln w="381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1259632" y="3501009"/>
            <a:ext cx="0" cy="576063"/>
          </a:xfrm>
          <a:prstGeom prst="line">
            <a:avLst/>
          </a:prstGeom>
          <a:ln w="38100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H="1">
            <a:off x="1259632" y="3501008"/>
            <a:ext cx="3528392" cy="8386"/>
          </a:xfrm>
          <a:prstGeom prst="line">
            <a:avLst/>
          </a:prstGeom>
          <a:ln w="38100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1763688" y="3356992"/>
            <a:ext cx="1296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</a:rPr>
              <a:t>Cordon Ethernet</a:t>
            </a:r>
            <a:endParaRPr lang="fr-FR" sz="1200" b="1" dirty="0">
              <a:solidFill>
                <a:srgbClr val="00B050"/>
              </a:solidFill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1475656" y="1484784"/>
            <a:ext cx="0" cy="504056"/>
          </a:xfrm>
          <a:prstGeom prst="line">
            <a:avLst/>
          </a:prstGeom>
          <a:ln w="381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V="1">
            <a:off x="1475656" y="2132857"/>
            <a:ext cx="0" cy="1080119"/>
          </a:xfrm>
          <a:prstGeom prst="line">
            <a:avLst/>
          </a:prstGeom>
          <a:ln w="38100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93"/>
          <p:cNvGrpSpPr/>
          <p:nvPr/>
        </p:nvGrpSpPr>
        <p:grpSpPr>
          <a:xfrm>
            <a:off x="1466691" y="3082117"/>
            <a:ext cx="3033301" cy="276999"/>
            <a:chOff x="1466691" y="3082117"/>
            <a:chExt cx="6057637" cy="276999"/>
          </a:xfrm>
        </p:grpSpPr>
        <p:cxnSp>
          <p:nvCxnSpPr>
            <p:cNvPr id="83" name="Connecteur droit 82"/>
            <p:cNvCxnSpPr/>
            <p:nvPr/>
          </p:nvCxnSpPr>
          <p:spPr>
            <a:xfrm flipH="1" flipV="1">
              <a:off x="1466691" y="3212397"/>
              <a:ext cx="6057637" cy="579"/>
            </a:xfrm>
            <a:prstGeom prst="line">
              <a:avLst/>
            </a:prstGeom>
            <a:ln w="38100">
              <a:solidFill>
                <a:srgbClr val="00B05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ZoneTexte 87"/>
            <p:cNvSpPr txBox="1"/>
            <p:nvPr/>
          </p:nvSpPr>
          <p:spPr>
            <a:xfrm>
              <a:off x="3573725" y="3082117"/>
              <a:ext cx="25125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00B050"/>
                  </a:solidFill>
                </a:rPr>
                <a:t>Cordon Ethernet</a:t>
              </a:r>
              <a:endParaRPr lang="fr-FR" sz="1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737647" y="4299738"/>
            <a:ext cx="966931" cy="230832"/>
          </a:xfrm>
          <a:prstGeom prst="rect">
            <a:avLst/>
          </a:prstGeom>
          <a:solidFill>
            <a:schemeClr val="bg1"/>
          </a:solidFill>
          <a:ln w="158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 fontAlgn="b"/>
            <a:r>
              <a:rPr lang="fr-FR" sz="900" b="1" dirty="0" smtClean="0">
                <a:solidFill>
                  <a:srgbClr val="000000"/>
                </a:solidFill>
              </a:rPr>
              <a:t>192.168.10.240 </a:t>
            </a:r>
            <a:endParaRPr lang="fr-FR" sz="900" b="1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06717" y="1612903"/>
            <a:ext cx="878767" cy="230832"/>
          </a:xfrm>
          <a:prstGeom prst="rect">
            <a:avLst/>
          </a:prstGeom>
          <a:solidFill>
            <a:schemeClr val="bg1"/>
          </a:solidFill>
          <a:ln w="158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 fontAlgn="b"/>
            <a:r>
              <a:rPr lang="fr-FR" sz="900" b="1" dirty="0" smtClean="0">
                <a:solidFill>
                  <a:srgbClr val="000000"/>
                </a:solidFill>
              </a:rPr>
              <a:t>192.168.10.50 </a:t>
            </a:r>
            <a:endParaRPr lang="fr-FR" sz="900" b="1" dirty="0">
              <a:solidFill>
                <a:srgbClr val="000000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824947" y="2815047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/>
              <a:t>Variante du</a:t>
            </a:r>
          </a:p>
          <a:p>
            <a:pPr algn="ctr"/>
            <a:r>
              <a:rPr lang="fr-FR" sz="2400" b="1" cap="all" dirty="0" smtClean="0"/>
              <a:t>Câblage Ethernet de la table de mixage ATEM</a:t>
            </a:r>
            <a:endParaRPr lang="fr-FR" sz="2400" b="1" cap="all" dirty="0"/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5076057" y="3212976"/>
            <a:ext cx="2592287" cy="1"/>
          </a:xfrm>
          <a:prstGeom prst="line">
            <a:avLst/>
          </a:prstGeom>
          <a:ln w="38100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44"/>
          <p:cNvGrpSpPr/>
          <p:nvPr/>
        </p:nvGrpSpPr>
        <p:grpSpPr>
          <a:xfrm>
            <a:off x="4211960" y="2204864"/>
            <a:ext cx="1575246" cy="794168"/>
            <a:chOff x="4211960" y="2204864"/>
            <a:chExt cx="1575246" cy="7941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1960" y="2204864"/>
              <a:ext cx="1575246" cy="79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ZoneTexte 43"/>
            <p:cNvSpPr txBox="1"/>
            <p:nvPr/>
          </p:nvSpPr>
          <p:spPr>
            <a:xfrm>
              <a:off x="4499992" y="2276872"/>
              <a:ext cx="100811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HUB</a:t>
              </a:r>
              <a:endParaRPr lang="fr-FR" sz="1200" b="1" dirty="0"/>
            </a:p>
          </p:txBody>
        </p:sp>
      </p:grpSp>
      <p:cxnSp>
        <p:nvCxnSpPr>
          <p:cNvPr id="85" name="Connecteur droit 84"/>
          <p:cNvCxnSpPr/>
          <p:nvPr/>
        </p:nvCxnSpPr>
        <p:spPr>
          <a:xfrm>
            <a:off x="4499992" y="2780928"/>
            <a:ext cx="0" cy="432048"/>
          </a:xfrm>
          <a:prstGeom prst="line">
            <a:avLst/>
          </a:prstGeom>
          <a:ln w="381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788024" y="2780928"/>
            <a:ext cx="0" cy="720080"/>
          </a:xfrm>
          <a:prstGeom prst="line">
            <a:avLst/>
          </a:prstGeom>
          <a:ln w="381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076056" y="2780928"/>
            <a:ext cx="0" cy="432048"/>
          </a:xfrm>
          <a:prstGeom prst="line">
            <a:avLst/>
          </a:prstGeom>
          <a:ln w="381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908720"/>
            <a:ext cx="288988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1" name="Connecteur droit 40"/>
          <p:cNvCxnSpPr/>
          <p:nvPr/>
        </p:nvCxnSpPr>
        <p:spPr>
          <a:xfrm>
            <a:off x="7668344" y="1700808"/>
            <a:ext cx="0" cy="1512168"/>
          </a:xfrm>
          <a:prstGeom prst="line">
            <a:avLst/>
          </a:prstGeom>
          <a:ln w="381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236296" y="1988840"/>
            <a:ext cx="848309" cy="230832"/>
          </a:xfrm>
          <a:prstGeom prst="rect">
            <a:avLst/>
          </a:prstGeom>
          <a:solidFill>
            <a:schemeClr val="bg1"/>
          </a:solidFill>
          <a:ln w="158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fr-FR" sz="900" b="1" dirty="0" smtClean="0">
                <a:solidFill>
                  <a:srgbClr val="000000"/>
                </a:solidFill>
              </a:rPr>
              <a:t>192.168.10.60</a:t>
            </a:r>
            <a:endParaRPr lang="fr-FR" sz="900" b="1" dirty="0"/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6" grpId="0" animBg="1"/>
      <p:bldP spid="58" grpId="0" animBg="1"/>
      <p:bldP spid="59" grpId="0"/>
      <p:bldP spid="59" grpId="1"/>
      <p:bldP spid="5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54" descr="Atem mélangeur face arriè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00" y="3708000"/>
            <a:ext cx="5508000" cy="2737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559633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à coins arrondis 20"/>
          <p:cNvSpPr/>
          <p:nvPr/>
        </p:nvSpPr>
        <p:spPr>
          <a:xfrm>
            <a:off x="1406007" y="4597152"/>
            <a:ext cx="136815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2788024" y="4581128"/>
            <a:ext cx="1371600" cy="43910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4380547" y="4651066"/>
            <a:ext cx="10081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Mélangeur</a:t>
            </a:r>
            <a:endParaRPr lang="fr-FR" sz="1200" b="1" dirty="0"/>
          </a:p>
        </p:txBody>
      </p:sp>
      <p:sp>
        <p:nvSpPr>
          <p:cNvPr id="71" name="ZoneTexte 70"/>
          <p:cNvSpPr txBox="1"/>
          <p:nvPr/>
        </p:nvSpPr>
        <p:spPr>
          <a:xfrm>
            <a:off x="4067944" y="1196752"/>
            <a:ext cx="10081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Enregistreur</a:t>
            </a:r>
            <a:endParaRPr lang="fr-FR" sz="1200" b="1" dirty="0"/>
          </a:p>
        </p:txBody>
      </p:sp>
      <p:sp>
        <p:nvSpPr>
          <p:cNvPr id="117" name="ZoneTexte 116"/>
          <p:cNvSpPr txBox="1"/>
          <p:nvPr/>
        </p:nvSpPr>
        <p:spPr>
          <a:xfrm>
            <a:off x="6822467" y="827167"/>
            <a:ext cx="17281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Table de mixage</a:t>
            </a:r>
          </a:p>
          <a:p>
            <a:pPr algn="ctr"/>
            <a:r>
              <a:rPr lang="fr-FR" sz="1200" b="1" dirty="0" smtClean="0">
                <a:cs typeface="Arial" pitchFamily="34" charset="0"/>
              </a:rPr>
              <a:t>ATEM Software Control</a:t>
            </a:r>
            <a:endParaRPr lang="fr-FR" sz="1200" b="1" dirty="0"/>
          </a:p>
        </p:txBody>
      </p:sp>
      <p:cxnSp>
        <p:nvCxnSpPr>
          <p:cNvPr id="54" name="Connecteur droit 53"/>
          <p:cNvCxnSpPr/>
          <p:nvPr/>
        </p:nvCxnSpPr>
        <p:spPr>
          <a:xfrm flipV="1">
            <a:off x="1255059" y="4231344"/>
            <a:ext cx="1" cy="466162"/>
          </a:xfrm>
          <a:prstGeom prst="line">
            <a:avLst/>
          </a:prstGeom>
          <a:ln w="381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1259632" y="3501009"/>
            <a:ext cx="0" cy="576063"/>
          </a:xfrm>
          <a:prstGeom prst="line">
            <a:avLst/>
          </a:prstGeom>
          <a:ln w="38100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H="1">
            <a:off x="1259632" y="3501008"/>
            <a:ext cx="3528392" cy="8386"/>
          </a:xfrm>
          <a:prstGeom prst="line">
            <a:avLst/>
          </a:prstGeom>
          <a:ln w="38100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1763688" y="3356992"/>
            <a:ext cx="1296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</a:rPr>
              <a:t>Cordon Ethernet</a:t>
            </a:r>
            <a:endParaRPr lang="fr-FR" sz="1200" b="1" dirty="0">
              <a:solidFill>
                <a:srgbClr val="00B050"/>
              </a:solidFill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1475656" y="1484784"/>
            <a:ext cx="0" cy="504056"/>
          </a:xfrm>
          <a:prstGeom prst="line">
            <a:avLst/>
          </a:prstGeom>
          <a:ln w="381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V="1">
            <a:off x="1475656" y="2132857"/>
            <a:ext cx="0" cy="1080119"/>
          </a:xfrm>
          <a:prstGeom prst="line">
            <a:avLst/>
          </a:prstGeom>
          <a:ln w="38100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93"/>
          <p:cNvGrpSpPr/>
          <p:nvPr/>
        </p:nvGrpSpPr>
        <p:grpSpPr>
          <a:xfrm>
            <a:off x="1466691" y="3082117"/>
            <a:ext cx="3033301" cy="276999"/>
            <a:chOff x="1466691" y="3082117"/>
            <a:chExt cx="6057637" cy="276999"/>
          </a:xfrm>
        </p:grpSpPr>
        <p:cxnSp>
          <p:nvCxnSpPr>
            <p:cNvPr id="83" name="Connecteur droit 82"/>
            <p:cNvCxnSpPr/>
            <p:nvPr/>
          </p:nvCxnSpPr>
          <p:spPr>
            <a:xfrm flipH="1" flipV="1">
              <a:off x="1466691" y="3212397"/>
              <a:ext cx="6057637" cy="579"/>
            </a:xfrm>
            <a:prstGeom prst="line">
              <a:avLst/>
            </a:prstGeom>
            <a:ln w="38100">
              <a:solidFill>
                <a:srgbClr val="00B05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ZoneTexte 87"/>
            <p:cNvSpPr txBox="1"/>
            <p:nvPr/>
          </p:nvSpPr>
          <p:spPr>
            <a:xfrm>
              <a:off x="3573725" y="3082117"/>
              <a:ext cx="25125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00B050"/>
                  </a:solidFill>
                </a:rPr>
                <a:t>Cordon Ethernet</a:t>
              </a:r>
              <a:endParaRPr lang="fr-FR" sz="1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737647" y="4299738"/>
            <a:ext cx="966931" cy="230832"/>
          </a:xfrm>
          <a:prstGeom prst="rect">
            <a:avLst/>
          </a:prstGeom>
          <a:solidFill>
            <a:schemeClr val="bg1"/>
          </a:solidFill>
          <a:ln w="158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 fontAlgn="b"/>
            <a:r>
              <a:rPr lang="fr-FR" sz="900" b="1" dirty="0" smtClean="0">
                <a:solidFill>
                  <a:srgbClr val="000000"/>
                </a:solidFill>
              </a:rPr>
              <a:t>192.168.10.240 </a:t>
            </a:r>
            <a:endParaRPr lang="fr-FR" sz="900" b="1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06717" y="1612903"/>
            <a:ext cx="878767" cy="230832"/>
          </a:xfrm>
          <a:prstGeom prst="rect">
            <a:avLst/>
          </a:prstGeom>
          <a:solidFill>
            <a:schemeClr val="bg1"/>
          </a:solidFill>
          <a:ln w="158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 fontAlgn="b"/>
            <a:r>
              <a:rPr lang="fr-FR" sz="900" b="1" dirty="0" smtClean="0">
                <a:solidFill>
                  <a:srgbClr val="000000"/>
                </a:solidFill>
              </a:rPr>
              <a:t>192.168.10.50 </a:t>
            </a:r>
            <a:endParaRPr lang="fr-FR" sz="900" b="1" dirty="0">
              <a:solidFill>
                <a:srgbClr val="000000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864000" y="32400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/>
              <a:t>Câblage Ethernet de la table de mixage</a:t>
            </a:r>
            <a:endParaRPr lang="fr-FR" sz="2400" b="1" cap="al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268760"/>
            <a:ext cx="2232248" cy="153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Connecteur droit 37"/>
          <p:cNvCxnSpPr/>
          <p:nvPr/>
        </p:nvCxnSpPr>
        <p:spPr>
          <a:xfrm flipH="1">
            <a:off x="5076057" y="3212976"/>
            <a:ext cx="2592287" cy="1"/>
          </a:xfrm>
          <a:prstGeom prst="line">
            <a:avLst/>
          </a:prstGeom>
          <a:ln w="38100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7668344" y="2780928"/>
            <a:ext cx="0" cy="432048"/>
          </a:xfrm>
          <a:prstGeom prst="line">
            <a:avLst/>
          </a:prstGeom>
          <a:ln w="381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236296" y="2852936"/>
            <a:ext cx="848309" cy="230832"/>
          </a:xfrm>
          <a:prstGeom prst="rect">
            <a:avLst/>
          </a:prstGeom>
          <a:solidFill>
            <a:schemeClr val="bg1"/>
          </a:solidFill>
          <a:ln w="158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fr-FR" sz="900" b="1" dirty="0" smtClean="0">
                <a:solidFill>
                  <a:srgbClr val="000000"/>
                </a:solidFill>
              </a:rPr>
              <a:t>192.168.10.60</a:t>
            </a:r>
            <a:endParaRPr lang="fr-FR" sz="900" b="1" dirty="0"/>
          </a:p>
        </p:txBody>
      </p:sp>
      <p:grpSp>
        <p:nvGrpSpPr>
          <p:cNvPr id="45" name="Groupe 44"/>
          <p:cNvGrpSpPr/>
          <p:nvPr/>
        </p:nvGrpSpPr>
        <p:grpSpPr>
          <a:xfrm>
            <a:off x="4211960" y="2204864"/>
            <a:ext cx="1575246" cy="794168"/>
            <a:chOff x="4211960" y="2204864"/>
            <a:chExt cx="1575246" cy="7941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1960" y="2204864"/>
              <a:ext cx="1575246" cy="79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ZoneTexte 43"/>
            <p:cNvSpPr txBox="1"/>
            <p:nvPr/>
          </p:nvSpPr>
          <p:spPr>
            <a:xfrm>
              <a:off x="4499992" y="2276872"/>
              <a:ext cx="100811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HUB</a:t>
              </a:r>
              <a:endParaRPr lang="fr-FR" sz="1200" b="1" dirty="0"/>
            </a:p>
          </p:txBody>
        </p:sp>
      </p:grpSp>
      <p:cxnSp>
        <p:nvCxnSpPr>
          <p:cNvPr id="85" name="Connecteur droit 84"/>
          <p:cNvCxnSpPr/>
          <p:nvPr/>
        </p:nvCxnSpPr>
        <p:spPr>
          <a:xfrm>
            <a:off x="4499992" y="2780928"/>
            <a:ext cx="0" cy="432048"/>
          </a:xfrm>
          <a:prstGeom prst="line">
            <a:avLst/>
          </a:prstGeom>
          <a:ln w="381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788024" y="2780928"/>
            <a:ext cx="0" cy="720080"/>
          </a:xfrm>
          <a:prstGeom prst="line">
            <a:avLst/>
          </a:prstGeom>
          <a:ln w="381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076056" y="2780928"/>
            <a:ext cx="0" cy="432048"/>
          </a:xfrm>
          <a:prstGeom prst="line">
            <a:avLst/>
          </a:prstGeom>
          <a:ln w="381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7128" y="3202817"/>
            <a:ext cx="3096472" cy="34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à coins arrondis 32"/>
          <p:cNvSpPr/>
          <p:nvPr/>
        </p:nvSpPr>
        <p:spPr>
          <a:xfrm>
            <a:off x="6228184" y="4365104"/>
            <a:ext cx="1296144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7596336" y="4509120"/>
            <a:ext cx="10801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7380312" y="3239870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cap="all" dirty="0" smtClean="0"/>
              <a:t>sur pc</a:t>
            </a:r>
            <a:endParaRPr lang="fr-FR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6" grpId="0" animBg="1"/>
      <p:bldP spid="58" grpId="0" animBg="1"/>
      <p:bldP spid="59" grpId="0"/>
      <p:bldP spid="57" grpId="1" animBg="1"/>
      <p:bldP spid="33" grpId="1" animBg="1"/>
      <p:bldP spid="33" grpId="2" animBg="1"/>
      <p:bldP spid="34" grpId="1" animBg="1"/>
      <p:bldP spid="34" grpId="2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54" descr="Atem mélangeur face arriè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00" y="3708000"/>
            <a:ext cx="5508000" cy="2737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559633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908720"/>
            <a:ext cx="288988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à coins arrondis 20"/>
          <p:cNvSpPr/>
          <p:nvPr/>
        </p:nvSpPr>
        <p:spPr>
          <a:xfrm>
            <a:off x="1406007" y="4597152"/>
            <a:ext cx="136815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2788024" y="4581128"/>
            <a:ext cx="1371600" cy="43910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6" name="Groupe 45"/>
          <p:cNvGrpSpPr/>
          <p:nvPr/>
        </p:nvGrpSpPr>
        <p:grpSpPr>
          <a:xfrm>
            <a:off x="1547664" y="5085184"/>
            <a:ext cx="1028933" cy="1512168"/>
            <a:chOff x="1547664" y="5085184"/>
            <a:chExt cx="1028933" cy="1512168"/>
          </a:xfrm>
        </p:grpSpPr>
        <p:pic>
          <p:nvPicPr>
            <p:cNvPr id="23" name="Image 22" descr="Camer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7664" y="5877272"/>
              <a:ext cx="1028933" cy="720080"/>
            </a:xfrm>
            <a:prstGeom prst="rect">
              <a:avLst/>
            </a:prstGeom>
          </p:spPr>
        </p:pic>
        <p:cxnSp>
          <p:nvCxnSpPr>
            <p:cNvPr id="25" name="Connecteur droit avec flèche 24"/>
            <p:cNvCxnSpPr/>
            <p:nvPr/>
          </p:nvCxnSpPr>
          <p:spPr>
            <a:xfrm flipV="1">
              <a:off x="2051720" y="5085184"/>
              <a:ext cx="0" cy="7920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8416" y="5733256"/>
            <a:ext cx="1383872" cy="84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e 64"/>
          <p:cNvGrpSpPr>
            <a:grpSpLocks noChangeAspect="1"/>
          </p:cNvGrpSpPr>
          <p:nvPr/>
        </p:nvGrpSpPr>
        <p:grpSpPr>
          <a:xfrm>
            <a:off x="7110352" y="4941168"/>
            <a:ext cx="1260000" cy="681886"/>
            <a:chOff x="7020272" y="2780928"/>
            <a:chExt cx="1584176" cy="857319"/>
          </a:xfrm>
        </p:grpSpPr>
        <p:pic>
          <p:nvPicPr>
            <p:cNvPr id="66" name="Image 65" descr="ATEM PC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20272" y="2780928"/>
              <a:ext cx="1584176" cy="857319"/>
            </a:xfrm>
            <a:prstGeom prst="rect">
              <a:avLst/>
            </a:prstGeom>
          </p:spPr>
        </p:pic>
        <p:pic>
          <p:nvPicPr>
            <p:cNvPr id="67" name="Image 66" descr="OB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6296" y="2852936"/>
              <a:ext cx="1152128" cy="648072"/>
            </a:xfrm>
            <a:prstGeom prst="rect">
              <a:avLst/>
            </a:prstGeom>
          </p:spPr>
        </p:pic>
      </p:grpSp>
      <p:sp>
        <p:nvSpPr>
          <p:cNvPr id="70" name="ZoneTexte 69"/>
          <p:cNvSpPr txBox="1"/>
          <p:nvPr/>
        </p:nvSpPr>
        <p:spPr>
          <a:xfrm>
            <a:off x="4380547" y="4651066"/>
            <a:ext cx="10081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Mélangeur</a:t>
            </a:r>
            <a:endParaRPr lang="fr-FR" sz="1200" b="1" dirty="0"/>
          </a:p>
        </p:txBody>
      </p:sp>
      <p:sp>
        <p:nvSpPr>
          <p:cNvPr id="71" name="ZoneTexte 70"/>
          <p:cNvSpPr txBox="1"/>
          <p:nvPr/>
        </p:nvSpPr>
        <p:spPr>
          <a:xfrm>
            <a:off x="4067944" y="1196752"/>
            <a:ext cx="10081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Enregistreur</a:t>
            </a:r>
            <a:endParaRPr lang="fr-FR" sz="1200" b="1" dirty="0"/>
          </a:p>
        </p:txBody>
      </p:sp>
      <p:pic>
        <p:nvPicPr>
          <p:cNvPr id="72" name="Image 71" descr="ATEM Ecran Multivie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40252" y="3861048"/>
            <a:ext cx="1800200" cy="936104"/>
          </a:xfrm>
          <a:prstGeom prst="rect">
            <a:avLst/>
          </a:prstGeom>
        </p:spPr>
      </p:pic>
      <p:grpSp>
        <p:nvGrpSpPr>
          <p:cNvPr id="6" name="Groupe 50"/>
          <p:cNvGrpSpPr/>
          <p:nvPr/>
        </p:nvGrpSpPr>
        <p:grpSpPr>
          <a:xfrm>
            <a:off x="3307976" y="5127231"/>
            <a:ext cx="788896" cy="1339697"/>
            <a:chOff x="3307976" y="5127231"/>
            <a:chExt cx="788896" cy="1339697"/>
          </a:xfrm>
        </p:grpSpPr>
        <p:cxnSp>
          <p:nvCxnSpPr>
            <p:cNvPr id="35" name="Connecteur droit 34"/>
            <p:cNvCxnSpPr/>
            <p:nvPr/>
          </p:nvCxnSpPr>
          <p:spPr>
            <a:xfrm flipH="1">
              <a:off x="4096871" y="5127231"/>
              <a:ext cx="1" cy="547428"/>
            </a:xfrm>
            <a:prstGeom prst="line">
              <a:avLst/>
            </a:prstGeom>
            <a:ln w="38100"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3674949" y="5135615"/>
              <a:ext cx="580" cy="556973"/>
            </a:xfrm>
            <a:prstGeom prst="line">
              <a:avLst/>
            </a:prstGeom>
            <a:ln w="38100"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3310300" y="5140932"/>
              <a:ext cx="580" cy="556973"/>
            </a:xfrm>
            <a:prstGeom prst="line">
              <a:avLst/>
            </a:prstGeom>
            <a:ln w="38100"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3307976" y="5987262"/>
              <a:ext cx="0" cy="476291"/>
            </a:xfrm>
            <a:prstGeom prst="line">
              <a:avLst/>
            </a:prstGeom>
            <a:ln w="38100">
              <a:solidFill>
                <a:srgbClr val="0070C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>
              <a:off x="3679884" y="5970875"/>
              <a:ext cx="0" cy="476291"/>
            </a:xfrm>
            <a:prstGeom prst="line">
              <a:avLst/>
            </a:prstGeom>
            <a:ln w="38100">
              <a:solidFill>
                <a:srgbClr val="0070C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>
              <a:off x="4095164" y="5990637"/>
              <a:ext cx="0" cy="476291"/>
            </a:xfrm>
            <a:prstGeom prst="line">
              <a:avLst/>
            </a:prstGeom>
            <a:ln w="38100">
              <a:solidFill>
                <a:srgbClr val="0070C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51"/>
          <p:cNvGrpSpPr/>
          <p:nvPr/>
        </p:nvGrpSpPr>
        <p:grpSpPr>
          <a:xfrm>
            <a:off x="3305944" y="6309320"/>
            <a:ext cx="1842120" cy="276999"/>
            <a:chOff x="3305944" y="6309320"/>
            <a:chExt cx="1842120" cy="276999"/>
          </a:xfrm>
        </p:grpSpPr>
        <p:cxnSp>
          <p:nvCxnSpPr>
            <p:cNvPr id="32" name="Connecteur droit 31"/>
            <p:cNvCxnSpPr/>
            <p:nvPr/>
          </p:nvCxnSpPr>
          <p:spPr>
            <a:xfrm flipV="1">
              <a:off x="3305944" y="6453336"/>
              <a:ext cx="1842120" cy="1252"/>
            </a:xfrm>
            <a:prstGeom prst="line">
              <a:avLst/>
            </a:prstGeom>
            <a:ln w="38100">
              <a:solidFill>
                <a:srgbClr val="0070C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3491880" y="6309320"/>
              <a:ext cx="4320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0070C0"/>
                  </a:solidFill>
                </a:rPr>
                <a:t>Out</a:t>
              </a:r>
              <a:endParaRPr lang="fr-FR" sz="12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93" name="Connecteur droit 92"/>
          <p:cNvCxnSpPr/>
          <p:nvPr/>
        </p:nvCxnSpPr>
        <p:spPr>
          <a:xfrm>
            <a:off x="5145741" y="5280212"/>
            <a:ext cx="2323" cy="11731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41"/>
          <p:cNvGrpSpPr/>
          <p:nvPr/>
        </p:nvGrpSpPr>
        <p:grpSpPr>
          <a:xfrm>
            <a:off x="2839489" y="2115674"/>
            <a:ext cx="864096" cy="2358007"/>
            <a:chOff x="2839489" y="2115674"/>
            <a:chExt cx="864096" cy="2358007"/>
          </a:xfrm>
        </p:grpSpPr>
        <p:cxnSp>
          <p:nvCxnSpPr>
            <p:cNvPr id="27" name="Connecteur en angle 26"/>
            <p:cNvCxnSpPr/>
            <p:nvPr/>
          </p:nvCxnSpPr>
          <p:spPr>
            <a:xfrm rot="5400000" flipH="1" flipV="1">
              <a:off x="2469779" y="2918016"/>
              <a:ext cx="1792939" cy="1882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2839489" y="3397624"/>
              <a:ext cx="86409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700" b="1" dirty="0" smtClean="0">
                  <a:solidFill>
                    <a:srgbClr val="0070C0"/>
                  </a:solidFill>
                </a:rPr>
                <a:t>Out</a:t>
              </a:r>
              <a:endParaRPr lang="fr-FR" sz="27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02" name="Connecteur droit 101"/>
            <p:cNvCxnSpPr/>
            <p:nvPr/>
          </p:nvCxnSpPr>
          <p:spPr>
            <a:xfrm flipH="1" flipV="1">
              <a:off x="3290051" y="4257945"/>
              <a:ext cx="1" cy="215736"/>
            </a:xfrm>
            <a:prstGeom prst="line">
              <a:avLst/>
            </a:prstGeom>
            <a:ln w="38100"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ZoneTexte 116"/>
          <p:cNvSpPr txBox="1"/>
          <p:nvPr/>
        </p:nvSpPr>
        <p:spPr>
          <a:xfrm>
            <a:off x="6732240" y="1268760"/>
            <a:ext cx="13974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Table de mixage</a:t>
            </a:r>
            <a:endParaRPr lang="fr-FR" sz="1200" b="1" dirty="0"/>
          </a:p>
        </p:txBody>
      </p:sp>
      <p:grpSp>
        <p:nvGrpSpPr>
          <p:cNvPr id="9" name="Groupe 95"/>
          <p:cNvGrpSpPr/>
          <p:nvPr/>
        </p:nvGrpSpPr>
        <p:grpSpPr>
          <a:xfrm>
            <a:off x="5145741" y="5083278"/>
            <a:ext cx="1298467" cy="646331"/>
            <a:chOff x="5145741" y="5083278"/>
            <a:chExt cx="1298467" cy="646331"/>
          </a:xfrm>
        </p:grpSpPr>
        <p:cxnSp>
          <p:nvCxnSpPr>
            <p:cNvPr id="38" name="Connecteur droit 37"/>
            <p:cNvCxnSpPr/>
            <p:nvPr/>
          </p:nvCxnSpPr>
          <p:spPr>
            <a:xfrm>
              <a:off x="5145741" y="5289176"/>
              <a:ext cx="1298467" cy="3889"/>
            </a:xfrm>
            <a:prstGeom prst="line">
              <a:avLst/>
            </a:prstGeom>
            <a:ln w="381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ZoneTexte 117"/>
            <p:cNvSpPr txBox="1"/>
            <p:nvPr/>
          </p:nvSpPr>
          <p:spPr>
            <a:xfrm>
              <a:off x="5261411" y="5083278"/>
              <a:ext cx="108012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0070C0"/>
                  </a:solidFill>
                </a:rPr>
                <a:t>Câble coaxial</a:t>
              </a:r>
            </a:p>
            <a:p>
              <a:r>
                <a:rPr lang="fr-FR" sz="1200" b="1" dirty="0" smtClean="0">
                  <a:solidFill>
                    <a:srgbClr val="0070C0"/>
                  </a:solidFill>
                </a:rPr>
                <a:t>Câble </a:t>
              </a:r>
              <a:r>
                <a:rPr lang="fr-FR" sz="1200" b="1" dirty="0" err="1" smtClean="0">
                  <a:solidFill>
                    <a:srgbClr val="0070C0"/>
                  </a:solidFill>
                </a:rPr>
                <a:t>Hdmi</a:t>
              </a:r>
              <a:endParaRPr lang="fr-FR" sz="1200" b="1" dirty="0" smtClean="0">
                <a:solidFill>
                  <a:srgbClr val="0070C0"/>
                </a:solidFill>
              </a:endParaRPr>
            </a:p>
            <a:p>
              <a:r>
                <a:rPr lang="fr-FR" sz="1200" b="1" dirty="0" smtClean="0">
                  <a:solidFill>
                    <a:srgbClr val="0070C0"/>
                  </a:solidFill>
                </a:rPr>
                <a:t>Fibre </a:t>
              </a:r>
              <a:r>
                <a:rPr lang="fr-FR" sz="1200" b="1" dirty="0" err="1" smtClean="0">
                  <a:solidFill>
                    <a:srgbClr val="0070C0"/>
                  </a:solidFill>
                </a:rPr>
                <a:t>opt</a:t>
              </a:r>
              <a:r>
                <a:rPr lang="fr-FR" sz="1200" b="1" dirty="0" smtClean="0">
                  <a:solidFill>
                    <a:srgbClr val="0070C0"/>
                  </a:solidFill>
                </a:rPr>
                <a:t>. ?</a:t>
              </a:r>
              <a:endParaRPr lang="fr-FR" sz="12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97" name="Connecteur droit 96"/>
          <p:cNvCxnSpPr/>
          <p:nvPr/>
        </p:nvCxnSpPr>
        <p:spPr>
          <a:xfrm>
            <a:off x="6444208" y="4437112"/>
            <a:ext cx="2323" cy="8850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6444208" y="5301208"/>
            <a:ext cx="2323" cy="8850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6444208" y="4437112"/>
            <a:ext cx="434371" cy="3889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6444208" y="5301208"/>
            <a:ext cx="792088" cy="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6444208" y="6165304"/>
            <a:ext cx="792088" cy="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864000" y="32400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/>
              <a:t>Câblage vidéo des équipements ATEM</a:t>
            </a:r>
            <a:endParaRPr lang="fr-FR" sz="2400" b="1" cap="all" dirty="0"/>
          </a:p>
        </p:txBody>
      </p:sp>
      <p:cxnSp>
        <p:nvCxnSpPr>
          <p:cNvPr id="44" name="Connecteur droit 43"/>
          <p:cNvCxnSpPr>
            <a:endCxn id="70" idx="0"/>
          </p:cNvCxnSpPr>
          <p:nvPr/>
        </p:nvCxnSpPr>
        <p:spPr>
          <a:xfrm flipH="1">
            <a:off x="4884603" y="1988840"/>
            <a:ext cx="1775629" cy="2662226"/>
          </a:xfrm>
          <a:prstGeom prst="line">
            <a:avLst/>
          </a:prstGeom>
          <a:ln w="38100">
            <a:solidFill>
              <a:srgbClr val="00B05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4644008" y="2636912"/>
            <a:ext cx="30963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Pilotage du mélangeur via</a:t>
            </a:r>
          </a:p>
          <a:p>
            <a:pPr algn="ctr"/>
            <a:r>
              <a:rPr lang="fr-FR" sz="1600" b="1" dirty="0" smtClean="0"/>
              <a:t>le réseau Ethernet</a:t>
            </a:r>
            <a:endParaRPr lang="fr-FR" sz="16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1637892" y="349262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In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2843808" y="2636912"/>
            <a:ext cx="12241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</a:rPr>
              <a:t>Cordon coaxial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1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49" grpId="0" animBg="1"/>
      <p:bldP spid="50" grpId="0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548680"/>
            <a:ext cx="763284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cap="all" dirty="0" smtClean="0"/>
              <a:t>Déploiement du matériel de tournage</a:t>
            </a:r>
            <a:endParaRPr lang="fr-FR" sz="3200" b="1" cap="all" dirty="0"/>
          </a:p>
        </p:txBody>
      </p:sp>
      <p:sp>
        <p:nvSpPr>
          <p:cNvPr id="4" name="Rectangle 3"/>
          <p:cNvSpPr/>
          <p:nvPr/>
        </p:nvSpPr>
        <p:spPr>
          <a:xfrm>
            <a:off x="899592" y="1330825"/>
            <a:ext cx="2966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cap="all" dirty="0" smtClean="0"/>
              <a:t> Scénarios de TOURNAGE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1754247"/>
            <a:ext cx="3116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0">
              <a:buFont typeface="Arial" pitchFamily="34" charset="0"/>
              <a:buChar char="•"/>
            </a:pPr>
            <a:r>
              <a:rPr lang="fr-FR" cap="all" dirty="0" smtClean="0"/>
              <a:t> autonome (</a:t>
            </a:r>
            <a:r>
              <a:rPr lang="fr-FR" u="sng" cap="all" dirty="0" smtClean="0"/>
              <a:t>sans régie)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92" y="2177669"/>
            <a:ext cx="2912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0">
              <a:buFont typeface="Arial" pitchFamily="34" charset="0"/>
              <a:buChar char="•"/>
            </a:pPr>
            <a:r>
              <a:rPr lang="fr-FR" cap="all" dirty="0" smtClean="0"/>
              <a:t> MULTICAM </a:t>
            </a:r>
            <a:r>
              <a:rPr lang="fr-FR" u="sng" cap="all" dirty="0" smtClean="0"/>
              <a:t>AVEC régie</a:t>
            </a:r>
          </a:p>
        </p:txBody>
      </p:sp>
      <p:sp>
        <p:nvSpPr>
          <p:cNvPr id="7" name="Rectangle 6"/>
          <p:cNvSpPr/>
          <p:nvPr/>
        </p:nvSpPr>
        <p:spPr>
          <a:xfrm>
            <a:off x="899592" y="2601091"/>
            <a:ext cx="397384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cap="all" dirty="0" smtClean="0"/>
              <a:t> Composition matériel de La régie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3120052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cap="all" dirty="0" smtClean="0">
                <a:cs typeface="Arial" pitchFamily="34" charset="0"/>
              </a:rPr>
              <a:t> Interconnexion des équipements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9592" y="3543474"/>
            <a:ext cx="3549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cap="all" dirty="0" smtClean="0"/>
              <a:t> Réseaux Ethernet de la régie</a:t>
            </a:r>
            <a:endParaRPr lang="fr-FR" u="sng" cap="all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899592" y="3966896"/>
            <a:ext cx="3017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cap="all" dirty="0" smtClean="0"/>
              <a:t> FLUX des signaux vidéos</a:t>
            </a:r>
            <a:endParaRPr lang="fr-FR" u="sng" cap="all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899592" y="4390318"/>
            <a:ext cx="4514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cap="all" dirty="0" smtClean="0">
                <a:ea typeface="Calibri" pitchFamily="34" charset="0"/>
                <a:cs typeface="Times New Roman" pitchFamily="18" charset="0"/>
              </a:rPr>
              <a:t> ADRESSAGE ETHERNET Des </a:t>
            </a:r>
            <a:r>
              <a:rPr lang="en-US" cap="all" dirty="0" err="1" smtClean="0">
                <a:ea typeface="Calibri" pitchFamily="34" charset="0"/>
                <a:cs typeface="Times New Roman" pitchFamily="18" charset="0"/>
              </a:rPr>
              <a:t>équipements</a:t>
            </a:r>
            <a:endParaRPr lang="fr-FR" cap="all" dirty="0" smtClean="0"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9592" y="481374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cap="all" dirty="0" smtClean="0"/>
              <a:t> Câblage Ethernet </a:t>
            </a:r>
            <a:r>
              <a:rPr lang="en-US" cap="all" dirty="0" smtClean="0">
                <a:ea typeface="Calibri" pitchFamily="34" charset="0"/>
                <a:cs typeface="Times New Roman" pitchFamily="18" charset="0"/>
              </a:rPr>
              <a:t>Des </a:t>
            </a:r>
            <a:r>
              <a:rPr lang="en-US" cap="all" dirty="0" err="1" smtClean="0">
                <a:ea typeface="Calibri" pitchFamily="34" charset="0"/>
                <a:cs typeface="Times New Roman" pitchFamily="18" charset="0"/>
              </a:rPr>
              <a:t>équipements</a:t>
            </a:r>
            <a:endParaRPr lang="fr-FR" cap="all" dirty="0"/>
          </a:p>
        </p:txBody>
      </p:sp>
      <p:sp>
        <p:nvSpPr>
          <p:cNvPr id="15" name="Rectangle 14"/>
          <p:cNvSpPr/>
          <p:nvPr/>
        </p:nvSpPr>
        <p:spPr>
          <a:xfrm>
            <a:off x="899592" y="5237162"/>
            <a:ext cx="2868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CABLES ET CONNECTIQUE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899592" y="5660584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cap="all" dirty="0" smtClean="0"/>
              <a:t> caméras</a:t>
            </a:r>
            <a:endParaRPr lang="fr-FR" cap="all" dirty="0"/>
          </a:p>
        </p:txBody>
      </p:sp>
      <p:sp>
        <p:nvSpPr>
          <p:cNvPr id="17" name="Rectangle 16"/>
          <p:cNvSpPr/>
          <p:nvPr/>
        </p:nvSpPr>
        <p:spPr>
          <a:xfrm>
            <a:off x="899592" y="6084004"/>
            <a:ext cx="2086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cap="all" dirty="0" smtClean="0"/>
              <a:t> standard vidéo</a:t>
            </a:r>
            <a:endParaRPr lang="fr-FR" cap="al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ZoneTexte 106"/>
          <p:cNvSpPr txBox="1"/>
          <p:nvPr/>
        </p:nvSpPr>
        <p:spPr>
          <a:xfrm>
            <a:off x="2969822" y="259200"/>
            <a:ext cx="32043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cap="all" dirty="0" smtClean="0"/>
              <a:t>Synthèse  de la régie vidéo</a:t>
            </a:r>
          </a:p>
        </p:txBody>
      </p:sp>
      <p:pic>
        <p:nvPicPr>
          <p:cNvPr id="35" name="Image 34" descr="Cam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503306"/>
            <a:ext cx="1028933" cy="720080"/>
          </a:xfrm>
          <a:prstGeom prst="rect">
            <a:avLst/>
          </a:prstGeom>
        </p:spPr>
      </p:pic>
      <p:cxnSp>
        <p:nvCxnSpPr>
          <p:cNvPr id="37" name="Connecteur droit 36"/>
          <p:cNvCxnSpPr>
            <a:stCxn id="35" idx="3"/>
            <a:endCxn id="63" idx="1"/>
          </p:cNvCxnSpPr>
          <p:nvPr/>
        </p:nvCxnSpPr>
        <p:spPr>
          <a:xfrm>
            <a:off x="1424469" y="2863346"/>
            <a:ext cx="1491347" cy="1494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 descr="Camera per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93836"/>
            <a:ext cx="1080000" cy="760857"/>
          </a:xfrm>
          <a:prstGeom prst="rect">
            <a:avLst/>
          </a:prstGeom>
        </p:spPr>
      </p:pic>
      <p:cxnSp>
        <p:nvCxnSpPr>
          <p:cNvPr id="39" name="Connecteur droit 38"/>
          <p:cNvCxnSpPr>
            <a:stCxn id="38" idx="3"/>
            <a:endCxn id="63" idx="1"/>
          </p:cNvCxnSpPr>
          <p:nvPr/>
        </p:nvCxnSpPr>
        <p:spPr>
          <a:xfrm>
            <a:off x="1475536" y="3974265"/>
            <a:ext cx="1440280" cy="3836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 descr="ATEM Ecran Multi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836712"/>
            <a:ext cx="1800200" cy="936104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1168377" y="298651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SDI</a:t>
            </a:r>
            <a:endParaRPr lang="fr-FR" sz="10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1130321" y="4096810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HDMI</a:t>
            </a:r>
            <a:endParaRPr lang="fr-FR" sz="1000" b="1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1619672" y="1052736"/>
            <a:ext cx="0" cy="525658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771800" y="1052736"/>
            <a:ext cx="0" cy="547260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5652120" y="1052736"/>
            <a:ext cx="0" cy="547260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23528" y="5661248"/>
            <a:ext cx="8352928" cy="7200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467544" y="597513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CAMERAS</a:t>
            </a:r>
            <a:endParaRPr lang="fr-FR" sz="12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1619672" y="579046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CABLES</a:t>
            </a:r>
          </a:p>
          <a:p>
            <a:pPr algn="ctr"/>
            <a:r>
              <a:rPr lang="fr-FR" sz="1200" b="1" dirty="0" smtClean="0"/>
              <a:t>ET</a:t>
            </a:r>
          </a:p>
          <a:p>
            <a:pPr algn="ctr"/>
            <a:r>
              <a:rPr lang="fr-FR" sz="1200" b="1" dirty="0" smtClean="0"/>
              <a:t>CONNECTIQUE</a:t>
            </a:r>
            <a:endParaRPr lang="fr-FR" sz="1200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5652120" y="579046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CABLES</a:t>
            </a:r>
          </a:p>
          <a:p>
            <a:pPr algn="ctr"/>
            <a:r>
              <a:rPr lang="fr-FR" sz="1200" b="1" dirty="0" smtClean="0"/>
              <a:t>ET</a:t>
            </a:r>
          </a:p>
          <a:p>
            <a:pPr algn="ctr"/>
            <a:r>
              <a:rPr lang="fr-FR" sz="1200" b="1" dirty="0" smtClean="0"/>
              <a:t>CONNECTIQUE</a:t>
            </a:r>
            <a:endParaRPr lang="fr-FR" sz="1200" b="1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6804248" y="1052736"/>
            <a:ext cx="0" cy="525658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57"/>
          <p:cNvGrpSpPr/>
          <p:nvPr/>
        </p:nvGrpSpPr>
        <p:grpSpPr>
          <a:xfrm>
            <a:off x="2915816" y="4149080"/>
            <a:ext cx="2376555" cy="1247328"/>
            <a:chOff x="2915816" y="3159768"/>
            <a:chExt cx="2376555" cy="1247328"/>
          </a:xfrm>
        </p:grpSpPr>
        <p:grpSp>
          <p:nvGrpSpPr>
            <p:cNvPr id="4" name="Groupe 85"/>
            <p:cNvGrpSpPr/>
            <p:nvPr/>
          </p:nvGrpSpPr>
          <p:grpSpPr>
            <a:xfrm>
              <a:off x="2915816" y="3159768"/>
              <a:ext cx="2204701" cy="609091"/>
              <a:chOff x="2915816" y="1340768"/>
              <a:chExt cx="2204701" cy="609091"/>
            </a:xfrm>
          </p:grpSpPr>
          <p:pic>
            <p:nvPicPr>
              <p:cNvPr id="63" name="Image 62" descr="ATEM 1ME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915816" y="1340768"/>
                <a:ext cx="2035561" cy="417756"/>
              </a:xfrm>
              <a:prstGeom prst="rect">
                <a:avLst/>
              </a:prstGeom>
            </p:spPr>
          </p:pic>
          <p:sp>
            <p:nvSpPr>
              <p:cNvPr id="64" name="Rectangle 1"/>
              <p:cNvSpPr>
                <a:spLocks noChangeArrowheads="1"/>
              </p:cNvSpPr>
              <p:nvPr/>
            </p:nvSpPr>
            <p:spPr bwMode="auto">
              <a:xfrm>
                <a:off x="2924781" y="1734415"/>
                <a:ext cx="219573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ATEM1 M/E (</a:t>
                </a:r>
                <a:r>
                  <a:rPr kumimoji="0" lang="en-US" sz="800" b="1" i="0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mélangeur</a:t>
                </a:r>
                <a:r>
                  <a:rPr kumimoji="0" lang="en-US" sz="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kumimoji="0" lang="en-US" sz="8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e 86"/>
            <p:cNvGrpSpPr/>
            <p:nvPr/>
          </p:nvGrpSpPr>
          <p:grpSpPr>
            <a:xfrm>
              <a:off x="2915816" y="3789040"/>
              <a:ext cx="2376555" cy="618056"/>
              <a:chOff x="2915816" y="2276872"/>
              <a:chExt cx="2376555" cy="618056"/>
            </a:xfrm>
          </p:grpSpPr>
          <p:pic>
            <p:nvPicPr>
              <p:cNvPr id="61" name="Image 60" descr="ATEM Hyperdeck studio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915816" y="2276872"/>
                <a:ext cx="2036798" cy="413125"/>
              </a:xfrm>
              <a:prstGeom prst="rect">
                <a:avLst/>
              </a:prstGeom>
            </p:spPr>
          </p:pic>
          <p:sp>
            <p:nvSpPr>
              <p:cNvPr id="62" name="Rectangle 1"/>
              <p:cNvSpPr>
                <a:spLocks noChangeArrowheads="1"/>
              </p:cNvSpPr>
              <p:nvPr/>
            </p:nvSpPr>
            <p:spPr bwMode="auto">
              <a:xfrm>
                <a:off x="2916107" y="2679484"/>
                <a:ext cx="237626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u="sng" cap="all" dirty="0" err="1" smtClean="0">
                    <a:latin typeface="Arial" pitchFamily="34" charset="0"/>
                    <a:cs typeface="Arial" pitchFamily="34" charset="0"/>
                  </a:rPr>
                  <a:t>HyperDeck</a:t>
                </a:r>
                <a:r>
                  <a:rPr lang="en-US" sz="800" b="1" u="sng" cap="all" dirty="0" smtClean="0">
                    <a:latin typeface="Arial" pitchFamily="34" charset="0"/>
                    <a:cs typeface="Arial" pitchFamily="34" charset="0"/>
                  </a:rPr>
                  <a:t> Studio </a:t>
                </a:r>
                <a:r>
                  <a:rPr lang="en-US" sz="800" b="1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800" b="1" dirty="0" err="1" smtClean="0">
                    <a:latin typeface="Arial" pitchFamily="34" charset="0"/>
                    <a:cs typeface="Arial" pitchFamily="34" charset="0"/>
                  </a:rPr>
                  <a:t>enregistreur</a:t>
                </a:r>
                <a:r>
                  <a:rPr lang="en-US" sz="800" b="1" u="sng" cap="all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en-US" sz="8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3" name="ZoneTexte 72"/>
          <p:cNvSpPr txBox="1"/>
          <p:nvPr/>
        </p:nvSpPr>
        <p:spPr>
          <a:xfrm>
            <a:off x="7308304" y="579046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DIFFUSION</a:t>
            </a:r>
          </a:p>
          <a:p>
            <a:pPr algn="ctr"/>
            <a:r>
              <a:rPr lang="fr-FR" sz="1200" b="1" dirty="0" smtClean="0"/>
              <a:t>et/ou</a:t>
            </a:r>
            <a:br>
              <a:rPr lang="fr-FR" sz="1200" b="1" dirty="0" smtClean="0"/>
            </a:br>
            <a:r>
              <a:rPr lang="fr-FR" sz="1200" b="1" dirty="0" smtClean="0"/>
              <a:t>PROJECTION</a:t>
            </a:r>
            <a:endParaRPr lang="fr-FR" sz="1200" b="1" dirty="0"/>
          </a:p>
        </p:txBody>
      </p:sp>
      <p:cxnSp>
        <p:nvCxnSpPr>
          <p:cNvPr id="74" name="Connecteur droit 73"/>
          <p:cNvCxnSpPr/>
          <p:nvPr/>
        </p:nvCxnSpPr>
        <p:spPr>
          <a:xfrm flipV="1">
            <a:off x="4499992" y="2636912"/>
            <a:ext cx="856227" cy="34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2483768" y="4149080"/>
            <a:ext cx="43204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SDI</a:t>
            </a:r>
            <a:endParaRPr lang="fr-FR" sz="1000" b="1" dirty="0"/>
          </a:p>
        </p:txBody>
      </p:sp>
      <p:sp>
        <p:nvSpPr>
          <p:cNvPr id="76" name="ZoneTexte 75"/>
          <p:cNvSpPr txBox="1"/>
          <p:nvPr/>
        </p:nvSpPr>
        <p:spPr>
          <a:xfrm>
            <a:off x="2724979" y="1092533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HDMI</a:t>
            </a:r>
            <a:endParaRPr lang="fr-FR" sz="1000" b="1" dirty="0"/>
          </a:p>
        </p:txBody>
      </p:sp>
      <p:cxnSp>
        <p:nvCxnSpPr>
          <p:cNvPr id="77" name="Forme 76"/>
          <p:cNvCxnSpPr/>
          <p:nvPr/>
        </p:nvCxnSpPr>
        <p:spPr>
          <a:xfrm rot="10800000" flipV="1">
            <a:off x="3006898" y="1304764"/>
            <a:ext cx="196951" cy="2916324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3012140" y="4436657"/>
            <a:ext cx="0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stCxn id="63" idx="3"/>
          </p:cNvCxnSpPr>
          <p:nvPr/>
        </p:nvCxnSpPr>
        <p:spPr>
          <a:xfrm flipV="1">
            <a:off x="4951377" y="4356304"/>
            <a:ext cx="426510" cy="16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4934685" y="4895268"/>
            <a:ext cx="426210" cy="84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7524328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OBS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3437511" y="1736667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cap="all" dirty="0" smtClean="0">
                <a:latin typeface="Arial" pitchFamily="34" charset="0"/>
                <a:cs typeface="Arial" pitchFamily="34" charset="0"/>
              </a:rPr>
              <a:t>Ecran de contrôle</a:t>
            </a:r>
            <a:endParaRPr lang="fr-FR" sz="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7980621" y="5376827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BOX Internet</a:t>
            </a:r>
            <a:endParaRPr lang="fr-FR" sz="1000" b="1" dirty="0"/>
          </a:p>
        </p:txBody>
      </p:sp>
      <p:cxnSp>
        <p:nvCxnSpPr>
          <p:cNvPr id="79" name="Forme 78"/>
          <p:cNvCxnSpPr>
            <a:endCxn id="86" idx="1"/>
          </p:cNvCxnSpPr>
          <p:nvPr/>
        </p:nvCxnSpPr>
        <p:spPr>
          <a:xfrm rot="16200000" flipH="1">
            <a:off x="7145859" y="4123361"/>
            <a:ext cx="1165471" cy="360038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Image 85" descr="Bo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08613" y="4368715"/>
            <a:ext cx="1038162" cy="1034802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>
          <a:xfrm>
            <a:off x="7116525" y="4224699"/>
            <a:ext cx="93610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STREAMING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84" name="Connecteur droit 83"/>
          <p:cNvCxnSpPr/>
          <p:nvPr/>
        </p:nvCxnSpPr>
        <p:spPr>
          <a:xfrm flipH="1" flipV="1">
            <a:off x="4355976" y="4005064"/>
            <a:ext cx="9672" cy="144016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4345560" y="4016188"/>
            <a:ext cx="2726142" cy="24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64"/>
          <p:cNvGrpSpPr>
            <a:grpSpLocks noChangeAspect="1"/>
          </p:cNvGrpSpPr>
          <p:nvPr/>
        </p:nvGrpSpPr>
        <p:grpSpPr>
          <a:xfrm>
            <a:off x="7143419" y="3360603"/>
            <a:ext cx="1260000" cy="681886"/>
            <a:chOff x="7020272" y="2780928"/>
            <a:chExt cx="1584176" cy="857319"/>
          </a:xfrm>
        </p:grpSpPr>
        <p:pic>
          <p:nvPicPr>
            <p:cNvPr id="80" name="Image 79" descr="ATEM PC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20272" y="2780928"/>
              <a:ext cx="1584176" cy="857319"/>
            </a:xfrm>
            <a:prstGeom prst="rect">
              <a:avLst/>
            </a:prstGeom>
          </p:spPr>
        </p:pic>
        <p:pic>
          <p:nvPicPr>
            <p:cNvPr id="82" name="Image 81" descr="OBS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6296" y="2852936"/>
              <a:ext cx="1152128" cy="648072"/>
            </a:xfrm>
            <a:prstGeom prst="rect">
              <a:avLst/>
            </a:prstGeom>
          </p:spPr>
        </p:pic>
      </p:grpSp>
      <p:cxnSp>
        <p:nvCxnSpPr>
          <p:cNvPr id="93" name="Connecteur droit 92"/>
          <p:cNvCxnSpPr/>
          <p:nvPr/>
        </p:nvCxnSpPr>
        <p:spPr>
          <a:xfrm>
            <a:off x="3769786" y="3657600"/>
            <a:ext cx="2016224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49"/>
          <p:cNvGrpSpPr/>
          <p:nvPr/>
        </p:nvGrpSpPr>
        <p:grpSpPr>
          <a:xfrm>
            <a:off x="7020272" y="1700808"/>
            <a:ext cx="1383872" cy="1020671"/>
            <a:chOff x="7164288" y="2132855"/>
            <a:chExt cx="1383872" cy="1020671"/>
          </a:xfrm>
        </p:grpSpPr>
        <p:pic>
          <p:nvPicPr>
            <p:cNvPr id="97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64288" y="2132855"/>
              <a:ext cx="1383872" cy="842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" name="ZoneTexte 97"/>
            <p:cNvSpPr txBox="1"/>
            <p:nvPr/>
          </p:nvSpPr>
          <p:spPr>
            <a:xfrm>
              <a:off x="7452029" y="2907305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Vidéoprojecteur</a:t>
              </a:r>
            </a:p>
          </p:txBody>
        </p:sp>
      </p:grpSp>
      <p:cxnSp>
        <p:nvCxnSpPr>
          <p:cNvPr id="96" name="Connecteur droit 95"/>
          <p:cNvCxnSpPr/>
          <p:nvPr/>
        </p:nvCxnSpPr>
        <p:spPr>
          <a:xfrm flipH="1" flipV="1">
            <a:off x="3779912" y="3645024"/>
            <a:ext cx="9672" cy="57606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5796136" y="2204864"/>
            <a:ext cx="0" cy="1440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5796136" y="2204864"/>
            <a:ext cx="144016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104" descr="Camera per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25144"/>
            <a:ext cx="1080000" cy="760857"/>
          </a:xfrm>
          <a:prstGeom prst="rect">
            <a:avLst/>
          </a:prstGeom>
        </p:spPr>
      </p:pic>
      <p:sp>
        <p:nvSpPr>
          <p:cNvPr id="108" name="ZoneTexte 107"/>
          <p:cNvSpPr txBox="1"/>
          <p:nvPr/>
        </p:nvSpPr>
        <p:spPr>
          <a:xfrm>
            <a:off x="1115616" y="5229200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HDMI</a:t>
            </a:r>
            <a:endParaRPr lang="fr-FR" sz="1000" b="1" dirty="0"/>
          </a:p>
        </p:txBody>
      </p:sp>
      <p:cxnSp>
        <p:nvCxnSpPr>
          <p:cNvPr id="110" name="Connecteur droit 109"/>
          <p:cNvCxnSpPr>
            <a:stCxn id="105" idx="3"/>
          </p:cNvCxnSpPr>
          <p:nvPr/>
        </p:nvCxnSpPr>
        <p:spPr>
          <a:xfrm flipV="1">
            <a:off x="1475536" y="4365104"/>
            <a:ext cx="1440280" cy="740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ZoneTexte 108"/>
          <p:cNvSpPr txBox="1"/>
          <p:nvPr/>
        </p:nvSpPr>
        <p:spPr>
          <a:xfrm>
            <a:off x="2411760" y="4437112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HDMI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2825588" y="3833573"/>
            <a:ext cx="50434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HDMI</a:t>
            </a:r>
          </a:p>
        </p:txBody>
      </p:sp>
      <p:grpSp>
        <p:nvGrpSpPr>
          <p:cNvPr id="8" name="Groupe 90"/>
          <p:cNvGrpSpPr/>
          <p:nvPr/>
        </p:nvGrpSpPr>
        <p:grpSpPr>
          <a:xfrm>
            <a:off x="3141094" y="3048580"/>
            <a:ext cx="1862954" cy="503476"/>
            <a:chOff x="3491879" y="2924944"/>
            <a:chExt cx="1862954" cy="503476"/>
          </a:xfrm>
        </p:grpSpPr>
        <p:sp>
          <p:nvSpPr>
            <p:cNvPr id="70" name="Rectangle 69"/>
            <p:cNvSpPr/>
            <p:nvPr/>
          </p:nvSpPr>
          <p:spPr>
            <a:xfrm>
              <a:off x="3491880" y="2924944"/>
              <a:ext cx="13773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cap="all" dirty="0" smtClean="0">
                  <a:latin typeface="Arial" pitchFamily="34" charset="0"/>
                  <a:cs typeface="Arial" pitchFamily="34" charset="0"/>
                </a:rPr>
                <a:t>1°- </a:t>
              </a:r>
              <a:r>
                <a:rPr lang="fr-FR" sz="800" b="1" cap="all" dirty="0" err="1" smtClean="0">
                  <a:latin typeface="Arial" pitchFamily="34" charset="0"/>
                  <a:cs typeface="Arial" pitchFamily="34" charset="0"/>
                </a:rPr>
                <a:t>Broadcast</a:t>
              </a:r>
              <a:r>
                <a:rPr lang="fr-FR" sz="800" b="1" cap="all" dirty="0" smtClean="0">
                  <a:latin typeface="Arial" pitchFamily="34" charset="0"/>
                  <a:cs typeface="Arial" pitchFamily="34" charset="0"/>
                </a:rPr>
                <a:t> Panel</a:t>
              </a:r>
              <a:endParaRPr lang="fr-FR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491879" y="3068960"/>
              <a:ext cx="186295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800" b="1" dirty="0" smtClean="0">
                  <a:latin typeface="Arial" pitchFamily="34" charset="0"/>
                  <a:cs typeface="Arial" pitchFamily="34" charset="0"/>
                </a:rPr>
                <a:t>2°- ATEM Software Control (PC)</a:t>
              </a:r>
              <a:endParaRPr lang="fr-FR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491879" y="3212976"/>
              <a:ext cx="135889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800" b="1" dirty="0" smtClean="0">
                  <a:latin typeface="Arial" pitchFamily="34" charset="0"/>
                  <a:cs typeface="Arial" pitchFamily="34" charset="0"/>
                </a:rPr>
                <a:t>3°- ATEM  </a:t>
              </a:r>
              <a:r>
                <a:rPr lang="fr-FR" sz="800" b="1" dirty="0" err="1" smtClean="0">
                  <a:latin typeface="Arial" pitchFamily="34" charset="0"/>
                  <a:cs typeface="Arial" pitchFamily="34" charset="0"/>
                </a:rPr>
                <a:t>UtilitySetup</a:t>
              </a:r>
              <a:endParaRPr lang="fr-FR" sz="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5" name="ZoneTexte 84"/>
          <p:cNvSpPr txBox="1"/>
          <p:nvPr/>
        </p:nvSpPr>
        <p:spPr>
          <a:xfrm>
            <a:off x="6900501" y="3792651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USB</a:t>
            </a:r>
            <a:endParaRPr lang="fr-FR" sz="1000" b="1" dirty="0"/>
          </a:p>
        </p:txBody>
      </p:sp>
      <p:sp>
        <p:nvSpPr>
          <p:cNvPr id="122" name="ZoneTexte 121"/>
          <p:cNvSpPr txBox="1"/>
          <p:nvPr/>
        </p:nvSpPr>
        <p:spPr>
          <a:xfrm>
            <a:off x="6813502" y="221412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cap="all" dirty="0" err="1" smtClean="0"/>
              <a:t>hdmi</a:t>
            </a:r>
            <a:endParaRPr lang="fr-FR" sz="1000" b="1" cap="all" dirty="0"/>
          </a:p>
        </p:txBody>
      </p:sp>
      <p:pic>
        <p:nvPicPr>
          <p:cNvPr id="92" name="Image 91" descr="Pane &amp; PC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03848" y="1988840"/>
            <a:ext cx="1492898" cy="1152128"/>
          </a:xfrm>
          <a:prstGeom prst="rect">
            <a:avLst/>
          </a:prstGeom>
        </p:spPr>
      </p:pic>
      <p:sp>
        <p:nvSpPr>
          <p:cNvPr id="104" name="ZoneTexte 103"/>
          <p:cNvSpPr txBox="1"/>
          <p:nvPr/>
        </p:nvSpPr>
        <p:spPr>
          <a:xfrm>
            <a:off x="1763398" y="3933056"/>
            <a:ext cx="57606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CONV</a:t>
            </a:r>
            <a:endParaRPr lang="fr-FR" sz="1200" dirty="0"/>
          </a:p>
        </p:txBody>
      </p:sp>
      <p:sp>
        <p:nvSpPr>
          <p:cNvPr id="106" name="ZoneTexte 105"/>
          <p:cNvSpPr txBox="1"/>
          <p:nvPr/>
        </p:nvSpPr>
        <p:spPr>
          <a:xfrm>
            <a:off x="5868144" y="3861048"/>
            <a:ext cx="57606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CONV</a:t>
            </a:r>
            <a:endParaRPr lang="fr-FR" sz="1200" dirty="0"/>
          </a:p>
        </p:txBody>
      </p:sp>
      <p:sp>
        <p:nvSpPr>
          <p:cNvPr id="111" name="ZoneTexte 110"/>
          <p:cNvSpPr txBox="1"/>
          <p:nvPr/>
        </p:nvSpPr>
        <p:spPr>
          <a:xfrm>
            <a:off x="6012160" y="2060848"/>
            <a:ext cx="57606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CONV</a:t>
            </a:r>
            <a:endParaRPr lang="fr-FR" sz="1200" dirty="0"/>
          </a:p>
        </p:txBody>
      </p:sp>
      <p:cxnSp>
        <p:nvCxnSpPr>
          <p:cNvPr id="90" name="Connecteur droit 89"/>
          <p:cNvCxnSpPr/>
          <p:nvPr/>
        </p:nvCxnSpPr>
        <p:spPr>
          <a:xfrm flipH="1" flipV="1">
            <a:off x="5364088" y="2636912"/>
            <a:ext cx="5771" cy="22757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116"/>
          <p:cNvGrpSpPr/>
          <p:nvPr/>
        </p:nvGrpSpPr>
        <p:grpSpPr>
          <a:xfrm>
            <a:off x="1619672" y="1844824"/>
            <a:ext cx="1080120" cy="276999"/>
            <a:chOff x="1619672" y="1844824"/>
            <a:chExt cx="1080120" cy="276999"/>
          </a:xfrm>
        </p:grpSpPr>
        <p:cxnSp>
          <p:nvCxnSpPr>
            <p:cNvPr id="115" name="Connecteur droit avec flèche 114"/>
            <p:cNvCxnSpPr/>
            <p:nvPr/>
          </p:nvCxnSpPr>
          <p:spPr>
            <a:xfrm>
              <a:off x="1619672" y="1988840"/>
              <a:ext cx="108012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ZoneTexte 111"/>
            <p:cNvSpPr txBox="1"/>
            <p:nvPr/>
          </p:nvSpPr>
          <p:spPr>
            <a:xfrm>
              <a:off x="1835696" y="1844824"/>
              <a:ext cx="72008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Distance</a:t>
              </a:r>
              <a:endParaRPr lang="fr-FR" sz="1200" dirty="0"/>
            </a:p>
          </p:txBody>
        </p:sp>
      </p:grpSp>
      <p:grpSp>
        <p:nvGrpSpPr>
          <p:cNvPr id="10" name="Groupe 117"/>
          <p:cNvGrpSpPr/>
          <p:nvPr/>
        </p:nvGrpSpPr>
        <p:grpSpPr>
          <a:xfrm>
            <a:off x="5679849" y="1432320"/>
            <a:ext cx="1080120" cy="276999"/>
            <a:chOff x="1619672" y="1844824"/>
            <a:chExt cx="1080120" cy="276999"/>
          </a:xfrm>
        </p:grpSpPr>
        <p:cxnSp>
          <p:nvCxnSpPr>
            <p:cNvPr id="119" name="Connecteur droit avec flèche 118"/>
            <p:cNvCxnSpPr/>
            <p:nvPr/>
          </p:nvCxnSpPr>
          <p:spPr>
            <a:xfrm>
              <a:off x="1619672" y="1988840"/>
              <a:ext cx="108012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ZoneTexte 119"/>
            <p:cNvSpPr txBox="1"/>
            <p:nvPr/>
          </p:nvSpPr>
          <p:spPr>
            <a:xfrm>
              <a:off x="1835696" y="1844824"/>
              <a:ext cx="72008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Distance</a:t>
              </a:r>
              <a:endParaRPr lang="fr-FR" sz="1200" dirty="0"/>
            </a:p>
          </p:txBody>
        </p:sp>
      </p:grpSp>
      <p:sp>
        <p:nvSpPr>
          <p:cNvPr id="89" name="ZoneTexte 88"/>
          <p:cNvSpPr txBox="1"/>
          <p:nvPr/>
        </p:nvSpPr>
        <p:spPr>
          <a:xfrm>
            <a:off x="3779912" y="5733256"/>
            <a:ext cx="106211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cap="all" dirty="0" err="1" smtClean="0"/>
              <a:t>RéGIE</a:t>
            </a:r>
            <a:endParaRPr lang="fr-FR" sz="2400" b="1" cap="all" dirty="0" smtClean="0"/>
          </a:p>
          <a:p>
            <a:r>
              <a:rPr lang="fr-FR" sz="2400" b="1" cap="all" dirty="0" smtClean="0"/>
              <a:t>vidéo</a:t>
            </a:r>
            <a:endParaRPr lang="fr-FR" sz="2400" b="1" cap="all" dirty="0"/>
          </a:p>
        </p:txBody>
      </p:sp>
      <p:sp>
        <p:nvSpPr>
          <p:cNvPr id="91" name="Ellipse 90"/>
          <p:cNvSpPr/>
          <p:nvPr/>
        </p:nvSpPr>
        <p:spPr>
          <a:xfrm>
            <a:off x="1403648" y="1700808"/>
            <a:ext cx="15121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5436096" y="1268760"/>
            <a:ext cx="15121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8" name="Groupe 127"/>
          <p:cNvGrpSpPr/>
          <p:nvPr/>
        </p:nvGrpSpPr>
        <p:grpSpPr>
          <a:xfrm>
            <a:off x="179512" y="476672"/>
            <a:ext cx="1445588" cy="1308499"/>
            <a:chOff x="179512" y="476672"/>
            <a:chExt cx="1445588" cy="1308499"/>
          </a:xfrm>
        </p:grpSpPr>
        <p:sp>
          <p:nvSpPr>
            <p:cNvPr id="95" name="ZoneTexte 94"/>
            <p:cNvSpPr txBox="1"/>
            <p:nvPr/>
          </p:nvSpPr>
          <p:spPr>
            <a:xfrm>
              <a:off x="179512" y="476672"/>
              <a:ext cx="12961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sz="1200" dirty="0" smtClean="0"/>
                <a:t> </a:t>
              </a:r>
              <a:r>
                <a:rPr lang="fr-FR" sz="1200" b="1" dirty="0" smtClean="0"/>
                <a:t>Câble coaxial ?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b="1" dirty="0" smtClean="0"/>
                <a:t> Fibre optique ?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b="1" dirty="0" smtClean="0"/>
                <a:t> Câble HDMI ?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b="1" dirty="0" smtClean="0"/>
                <a:t> Convertisseur ?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b="1" dirty="0" smtClean="0"/>
                <a:t> Répéteur ?</a:t>
              </a:r>
              <a:endParaRPr lang="fr-FR" sz="1200" b="1" dirty="0"/>
            </a:p>
          </p:txBody>
        </p:sp>
        <p:cxnSp>
          <p:nvCxnSpPr>
            <p:cNvPr id="114" name="Connecteur droit 113"/>
            <p:cNvCxnSpPr>
              <a:stCxn id="91" idx="1"/>
              <a:endCxn id="95" idx="2"/>
            </p:cNvCxnSpPr>
            <p:nvPr/>
          </p:nvCxnSpPr>
          <p:spPr>
            <a:xfrm flipH="1" flipV="1">
              <a:off x="827584" y="1492335"/>
              <a:ext cx="797516" cy="29283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e 128"/>
          <p:cNvGrpSpPr/>
          <p:nvPr/>
        </p:nvGrpSpPr>
        <p:grpSpPr>
          <a:xfrm>
            <a:off x="6726812" y="332656"/>
            <a:ext cx="1733620" cy="1020467"/>
            <a:chOff x="6726812" y="332656"/>
            <a:chExt cx="1733620" cy="1020467"/>
          </a:xfrm>
        </p:grpSpPr>
        <p:sp>
          <p:nvSpPr>
            <p:cNvPr id="99" name="ZoneTexte 98"/>
            <p:cNvSpPr txBox="1"/>
            <p:nvPr/>
          </p:nvSpPr>
          <p:spPr>
            <a:xfrm>
              <a:off x="7164288" y="332656"/>
              <a:ext cx="1296144" cy="1015663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sz="1200" dirty="0" smtClean="0"/>
                <a:t> </a:t>
              </a:r>
              <a:r>
                <a:rPr lang="fr-FR" sz="1200" b="1" dirty="0" smtClean="0"/>
                <a:t>Câble coaxial ?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b="1" dirty="0" smtClean="0"/>
                <a:t> Fibre optique ?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b="1" dirty="0" smtClean="0"/>
                <a:t> Câble HDMI ?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b="1" dirty="0" smtClean="0"/>
                <a:t> Convertisseur ?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b="1" dirty="0" smtClean="0"/>
                <a:t> Répéteur ?</a:t>
              </a:r>
              <a:endParaRPr lang="fr-FR" sz="1200" b="1" dirty="0"/>
            </a:p>
          </p:txBody>
        </p:sp>
        <p:cxnSp>
          <p:nvCxnSpPr>
            <p:cNvPr id="125" name="Connecteur droit 124"/>
            <p:cNvCxnSpPr>
              <a:stCxn id="94" idx="7"/>
            </p:cNvCxnSpPr>
            <p:nvPr/>
          </p:nvCxnSpPr>
          <p:spPr>
            <a:xfrm flipV="1">
              <a:off x="6726812" y="1052736"/>
              <a:ext cx="509484" cy="300387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Espace réservé du numéro de diapositive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43" grpId="0"/>
      <p:bldP spid="44" grpId="0"/>
      <p:bldP spid="49" grpId="0"/>
      <p:bldP spid="50" grpId="0"/>
      <p:bldP spid="52" grpId="0"/>
      <p:bldP spid="73" grpId="0"/>
      <p:bldP spid="75" grpId="0" animBg="1"/>
      <p:bldP spid="76" grpId="0"/>
      <p:bldP spid="81" grpId="0"/>
      <p:bldP spid="83" grpId="0"/>
      <p:bldP spid="87" grpId="0"/>
      <p:bldP spid="88" grpId="0" animBg="1"/>
      <p:bldP spid="108" grpId="0"/>
      <p:bldP spid="109" grpId="0" animBg="1"/>
      <p:bldP spid="100" grpId="0" animBg="1"/>
      <p:bldP spid="85" grpId="0"/>
      <p:bldP spid="122" grpId="0"/>
      <p:bldP spid="104" grpId="0" animBg="1"/>
      <p:bldP spid="106" grpId="0" animBg="1"/>
      <p:bldP spid="111" grpId="0" animBg="1"/>
      <p:bldP spid="89" grpId="0"/>
      <p:bldP spid="91" grpId="0" animBg="1"/>
      <p:bldP spid="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2996952"/>
            <a:ext cx="604867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CABLES ET CONNECTIQUE</a:t>
            </a:r>
            <a:endParaRPr lang="fr-FR" sz="40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1800000" cy="9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09120"/>
            <a:ext cx="267236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1779" y="962218"/>
            <a:ext cx="229993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844824"/>
            <a:ext cx="113618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005064"/>
            <a:ext cx="12347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212137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llipse 2"/>
          <p:cNvSpPr/>
          <p:nvPr/>
        </p:nvSpPr>
        <p:spPr>
          <a:xfrm>
            <a:off x="1763688" y="1232902"/>
            <a:ext cx="122413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097967" cy="565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e 14"/>
          <p:cNvGrpSpPr/>
          <p:nvPr/>
        </p:nvGrpSpPr>
        <p:grpSpPr>
          <a:xfrm>
            <a:off x="18438" y="1529897"/>
            <a:ext cx="8131968" cy="1637965"/>
            <a:chOff x="118810" y="1613421"/>
            <a:chExt cx="8131968" cy="1637965"/>
          </a:xfrm>
        </p:grpSpPr>
        <p:grpSp>
          <p:nvGrpSpPr>
            <p:cNvPr id="9" name="Groupe 10"/>
            <p:cNvGrpSpPr/>
            <p:nvPr/>
          </p:nvGrpSpPr>
          <p:grpSpPr>
            <a:xfrm>
              <a:off x="1152873" y="1613421"/>
              <a:ext cx="7097905" cy="1637965"/>
              <a:chOff x="1152873" y="1613421"/>
              <a:chExt cx="7097905" cy="1637965"/>
            </a:xfrm>
          </p:grpSpPr>
          <p:cxnSp>
            <p:nvCxnSpPr>
              <p:cNvPr id="7" name="Connecteur droit 6"/>
              <p:cNvCxnSpPr/>
              <p:nvPr/>
            </p:nvCxnSpPr>
            <p:spPr>
              <a:xfrm flipH="1">
                <a:off x="1558099" y="3251386"/>
                <a:ext cx="669267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Accolade ouvrante 12"/>
              <p:cNvSpPr/>
              <p:nvPr/>
            </p:nvSpPr>
            <p:spPr>
              <a:xfrm>
                <a:off x="1152873" y="1615162"/>
                <a:ext cx="395610" cy="1609329"/>
              </a:xfrm>
              <a:prstGeom prst="leftBrace">
                <a:avLst>
                  <a:gd name="adj1" fmla="val 74731"/>
                  <a:gd name="adj2" fmla="val 50000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" name="Connecteur droit 13"/>
              <p:cNvCxnSpPr/>
              <p:nvPr/>
            </p:nvCxnSpPr>
            <p:spPr>
              <a:xfrm flipH="1" flipV="1">
                <a:off x="1565833" y="1613421"/>
                <a:ext cx="6663767" cy="22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ZoneTexte 17"/>
            <p:cNvSpPr txBox="1"/>
            <p:nvPr/>
          </p:nvSpPr>
          <p:spPr>
            <a:xfrm>
              <a:off x="118810" y="2189774"/>
              <a:ext cx="12507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Câbles souples </a:t>
              </a:r>
              <a:r>
                <a:rPr lang="fr-FR" sz="1200" b="1" dirty="0" err="1" smtClean="0"/>
                <a:t>déployables</a:t>
              </a:r>
              <a:endParaRPr lang="fr-FR" sz="1200" b="1" dirty="0" smtClean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430832" y="2762998"/>
            <a:ext cx="5904656" cy="449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4338046" y="1007622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907704" y="11663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cap="all" dirty="0" err="1" smtClean="0"/>
              <a:t>Cable</a:t>
            </a:r>
            <a:r>
              <a:rPr lang="fr-FR" cap="all" dirty="0" smtClean="0"/>
              <a:t> coaxial </a:t>
            </a:r>
            <a:r>
              <a:rPr lang="fr-FR" cap="all" dirty="0" err="1" smtClean="0"/>
              <a:t>video</a:t>
            </a:r>
            <a:r>
              <a:rPr lang="fr-FR" cap="all" dirty="0" smtClean="0"/>
              <a:t> d’impédance 75 ohms</a:t>
            </a:r>
            <a:endParaRPr lang="fr-FR" cap="all" dirty="0"/>
          </a:p>
        </p:txBody>
      </p:sp>
      <p:sp>
        <p:nvSpPr>
          <p:cNvPr id="22" name="ZoneTexte 21"/>
          <p:cNvSpPr txBox="1"/>
          <p:nvPr/>
        </p:nvSpPr>
        <p:spPr>
          <a:xfrm>
            <a:off x="107504" y="443711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Câbles rigides </a:t>
            </a:r>
          </a:p>
          <a:p>
            <a:pPr algn="ctr"/>
            <a:r>
              <a:rPr lang="fr-FR" sz="1200" b="1" dirty="0" smtClean="0"/>
              <a:t>Installations fixes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861048"/>
            <a:ext cx="608781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e 16"/>
          <p:cNvGrpSpPr/>
          <p:nvPr/>
        </p:nvGrpSpPr>
        <p:grpSpPr>
          <a:xfrm>
            <a:off x="2483768" y="161746"/>
            <a:ext cx="4192941" cy="6346631"/>
            <a:chOff x="2860285" y="188640"/>
            <a:chExt cx="4192941" cy="6346631"/>
          </a:xfrm>
        </p:grpSpPr>
        <p:grpSp>
          <p:nvGrpSpPr>
            <p:cNvPr id="3" name="Groupe 11"/>
            <p:cNvGrpSpPr/>
            <p:nvPr/>
          </p:nvGrpSpPr>
          <p:grpSpPr>
            <a:xfrm>
              <a:off x="4679576" y="425723"/>
              <a:ext cx="797859" cy="6109548"/>
              <a:chOff x="4679576" y="425723"/>
              <a:chExt cx="797859" cy="6109548"/>
            </a:xfrm>
          </p:grpSpPr>
          <p:sp>
            <p:nvSpPr>
              <p:cNvPr id="8" name="Accolade ouvrante 7"/>
              <p:cNvSpPr/>
              <p:nvPr/>
            </p:nvSpPr>
            <p:spPr>
              <a:xfrm rot="5400000">
                <a:off x="4897288" y="209700"/>
                <a:ext cx="360041" cy="792087"/>
              </a:xfrm>
              <a:prstGeom prst="leftBrace">
                <a:avLst>
                  <a:gd name="adj1" fmla="val 43366"/>
                  <a:gd name="adj2" fmla="val 50000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" name="Connecteur droit 3"/>
              <p:cNvCxnSpPr/>
              <p:nvPr/>
            </p:nvCxnSpPr>
            <p:spPr>
              <a:xfrm flipH="1">
                <a:off x="4679576" y="785763"/>
                <a:ext cx="1689" cy="574950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5"/>
              <p:cNvCxnSpPr/>
              <p:nvPr/>
            </p:nvCxnSpPr>
            <p:spPr>
              <a:xfrm>
                <a:off x="5473353" y="785763"/>
                <a:ext cx="4082" cy="572261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ZoneTexte 15"/>
            <p:cNvSpPr txBox="1"/>
            <p:nvPr/>
          </p:nvSpPr>
          <p:spPr>
            <a:xfrm>
              <a:off x="2860285" y="188640"/>
              <a:ext cx="41929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Longueur « théorique » maximum de transmission</a:t>
              </a:r>
              <a:endParaRPr lang="fr-FR" sz="1400" b="1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55576" y="3284984"/>
            <a:ext cx="763284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u="sng" dirty="0" smtClean="0"/>
              <a:t>L'atténuation</a:t>
            </a:r>
            <a:r>
              <a:rPr lang="fr-FR" sz="1600" b="1" dirty="0" smtClean="0"/>
              <a:t>  est la perte d'énergie que subit le signal pendant sa propagation. Elle est exprimée en décibels par kilomètre et son ampleur varie selon la fréquence du signal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/>
      <p:bldP spid="21" grpId="1"/>
      <p:bldP spid="22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611560" y="836712"/>
            <a:ext cx="3240360" cy="2313548"/>
            <a:chOff x="611560" y="609035"/>
            <a:chExt cx="3240360" cy="2313548"/>
          </a:xfrm>
        </p:grpSpPr>
        <p:pic>
          <p:nvPicPr>
            <p:cNvPr id="5" name="Image 4" descr="CONV SDI to HDMI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560" y="609035"/>
              <a:ext cx="3240000" cy="1965441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1187624" y="255325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Convertisseur SDI to HDMI</a:t>
              </a:r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043608" y="3356546"/>
            <a:ext cx="3456024" cy="3095049"/>
            <a:chOff x="1043608" y="3356546"/>
            <a:chExt cx="3456024" cy="3095049"/>
          </a:xfrm>
        </p:grpSpPr>
        <p:pic>
          <p:nvPicPr>
            <p:cNvPr id="4" name="Image 3" descr="CONV SDI to HDMI bi-directionne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632" y="3356546"/>
              <a:ext cx="3240000" cy="2451632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1043608" y="5805264"/>
              <a:ext cx="3240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Convertisseur bidirectionnel</a:t>
              </a:r>
            </a:p>
            <a:p>
              <a:pPr algn="ctr"/>
              <a:r>
                <a:rPr lang="fr-FR" dirty="0" smtClean="0"/>
                <a:t>SDI to HDMI </a:t>
              </a:r>
              <a:r>
                <a:rPr lang="fr-FR" b="1" dirty="0" smtClean="0"/>
                <a:t>et</a:t>
              </a:r>
              <a:r>
                <a:rPr lang="fr-FR" dirty="0" smtClean="0"/>
                <a:t> HDMI to SDI</a:t>
              </a:r>
              <a:endParaRPr lang="fr-FR" dirty="0"/>
            </a:p>
          </p:txBody>
        </p:sp>
      </p:grpSp>
      <p:grpSp>
        <p:nvGrpSpPr>
          <p:cNvPr id="13" name="Groupe 13"/>
          <p:cNvGrpSpPr/>
          <p:nvPr/>
        </p:nvGrpSpPr>
        <p:grpSpPr>
          <a:xfrm>
            <a:off x="5076056" y="980728"/>
            <a:ext cx="3240000" cy="2241540"/>
            <a:chOff x="5076416" y="692696"/>
            <a:chExt cx="3240000" cy="2241540"/>
          </a:xfrm>
        </p:grpSpPr>
        <p:pic>
          <p:nvPicPr>
            <p:cNvPr id="2" name="Image 1" descr="Carte acquisition vidéo SDI to US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6416" y="692696"/>
              <a:ext cx="3240000" cy="188178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5868144" y="1196752"/>
              <a:ext cx="57606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600" dirty="0" smtClean="0">
                  <a:solidFill>
                    <a:srgbClr val="FF0000"/>
                  </a:solidFill>
                </a:rPr>
                <a:t>?</a:t>
              </a:r>
              <a:endParaRPr lang="fr-FR" sz="6600" dirty="0">
                <a:solidFill>
                  <a:srgbClr val="FF00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436456" y="2564904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Convertisseur SDI to USB</a:t>
              </a:r>
              <a:endParaRPr lang="fr-FR" dirty="0"/>
            </a:p>
          </p:txBody>
        </p:sp>
      </p:grpSp>
      <p:grpSp>
        <p:nvGrpSpPr>
          <p:cNvPr id="14" name="Groupe 12"/>
          <p:cNvGrpSpPr/>
          <p:nvPr/>
        </p:nvGrpSpPr>
        <p:grpSpPr>
          <a:xfrm>
            <a:off x="5508104" y="3356992"/>
            <a:ext cx="2808312" cy="2817604"/>
            <a:chOff x="5508104" y="3356992"/>
            <a:chExt cx="2808312" cy="2817604"/>
          </a:xfrm>
        </p:grpSpPr>
        <p:pic>
          <p:nvPicPr>
            <p:cNvPr id="3" name="Image 2" descr="CONV Répéteur SDI to SDI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8104" y="3356992"/>
              <a:ext cx="2808312" cy="2451186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6012160" y="5805264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REPETEUR SDI</a:t>
              </a:r>
              <a:endParaRPr lang="fr-FR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2969822" y="259200"/>
            <a:ext cx="32043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cap="all" dirty="0" smtClean="0"/>
              <a:t>Connectique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4253" y="1132257"/>
            <a:ext cx="266812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4572000" y="620688"/>
            <a:ext cx="42484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smtClean="0"/>
              <a:t>Convertisseur SDI &lt;--&gt; Fibre Optique</a:t>
            </a:r>
            <a:endParaRPr lang="fr-FR" b="1" cap="all" dirty="0"/>
          </a:p>
        </p:txBody>
      </p:sp>
      <p:grpSp>
        <p:nvGrpSpPr>
          <p:cNvPr id="63" name="Groupe 62"/>
          <p:cNvGrpSpPr/>
          <p:nvPr/>
        </p:nvGrpSpPr>
        <p:grpSpPr>
          <a:xfrm>
            <a:off x="2159877" y="2428401"/>
            <a:ext cx="2947411" cy="1502215"/>
            <a:chOff x="2195736" y="2060848"/>
            <a:chExt cx="2947411" cy="150221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71087">
              <a:off x="3138615" y="2234657"/>
              <a:ext cx="2004532" cy="1328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ZoneTexte 61"/>
            <p:cNvSpPr txBox="1"/>
            <p:nvPr/>
          </p:nvSpPr>
          <p:spPr>
            <a:xfrm>
              <a:off x="2195736" y="2060848"/>
              <a:ext cx="2237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Module</a:t>
              </a:r>
              <a:r>
                <a:rPr lang="fr-FR" b="1" dirty="0" smtClean="0"/>
                <a:t> SFP </a:t>
              </a:r>
            </a:p>
            <a:p>
              <a:pPr algn="ctr"/>
              <a:r>
                <a:rPr lang="fr-FR" b="1" dirty="0" smtClean="0"/>
                <a:t>fibre optique</a:t>
              </a:r>
              <a:endParaRPr lang="fr-FR" b="1" dirty="0"/>
            </a:p>
          </p:txBody>
        </p:sp>
      </p:grpSp>
      <p:cxnSp>
        <p:nvCxnSpPr>
          <p:cNvPr id="40" name="Connecteur droit 39"/>
          <p:cNvCxnSpPr/>
          <p:nvPr/>
        </p:nvCxnSpPr>
        <p:spPr>
          <a:xfrm flipH="1">
            <a:off x="4968189" y="2356393"/>
            <a:ext cx="788606" cy="432048"/>
          </a:xfrm>
          <a:prstGeom prst="line">
            <a:avLst/>
          </a:prstGeom>
          <a:ln w="50800">
            <a:solidFill>
              <a:schemeClr val="tx2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/>
          <p:cNvGrpSpPr/>
          <p:nvPr/>
        </p:nvGrpSpPr>
        <p:grpSpPr>
          <a:xfrm>
            <a:off x="791725" y="3664188"/>
            <a:ext cx="2736304" cy="1811300"/>
            <a:chOff x="827584" y="3296635"/>
            <a:chExt cx="2736304" cy="1811300"/>
          </a:xfrm>
        </p:grpSpPr>
        <p:pic>
          <p:nvPicPr>
            <p:cNvPr id="12" name="Image 11" descr="Connecteur LC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8076714">
              <a:off x="937079" y="3648932"/>
              <a:ext cx="1811300" cy="110670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60" name="ZoneTexte 59"/>
            <p:cNvSpPr txBox="1"/>
            <p:nvPr/>
          </p:nvSpPr>
          <p:spPr>
            <a:xfrm>
              <a:off x="827584" y="4437112"/>
              <a:ext cx="2736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Fibre optique SMPTE</a:t>
              </a:r>
            </a:p>
            <a:p>
              <a:pPr algn="ctr"/>
              <a:r>
                <a:rPr lang="fr-FR" sz="1600" b="1" dirty="0" smtClean="0"/>
                <a:t>avec connecteur fibre  LC</a:t>
              </a:r>
              <a:endParaRPr lang="fr-FR" sz="1600" b="1" dirty="0"/>
            </a:p>
          </p:txBody>
        </p:sp>
      </p:grpSp>
      <p:cxnSp>
        <p:nvCxnSpPr>
          <p:cNvPr id="64" name="Connecteur droit 63"/>
          <p:cNvCxnSpPr/>
          <p:nvPr/>
        </p:nvCxnSpPr>
        <p:spPr>
          <a:xfrm flipH="1">
            <a:off x="2447909" y="3580529"/>
            <a:ext cx="936104" cy="504056"/>
          </a:xfrm>
          <a:prstGeom prst="line">
            <a:avLst/>
          </a:prstGeom>
          <a:ln w="50800">
            <a:solidFill>
              <a:schemeClr val="tx2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95536" y="62068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/>
              <a:t>Solution pour les longues distances</a:t>
            </a:r>
            <a:endParaRPr lang="fr-FR" b="1" cap="all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2276872"/>
            <a:ext cx="7200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b="1" u="sng" cap="all" dirty="0" smtClean="0">
                <a:ea typeface="Calibri" pitchFamily="34" charset="0"/>
                <a:cs typeface="Times New Roman" pitchFamily="18" charset="0"/>
              </a:rPr>
              <a:t>Un même format d’enregistrement pour tous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ea typeface="Calibri" pitchFamily="34" charset="0"/>
                <a:cs typeface="Times New Roman" pitchFamily="18" charset="0"/>
              </a:rPr>
              <a:t> Full HD 1080p </a:t>
            </a:r>
            <a:r>
              <a:rPr lang="fr-FR" dirty="0" smtClean="0">
                <a:ea typeface="Times New Roman" pitchFamily="18" charset="0"/>
                <a:cs typeface="Times New Roman" pitchFamily="18" charset="0"/>
              </a:rPr>
              <a:t>25 ou 50 </a:t>
            </a:r>
            <a:r>
              <a:rPr lang="fr-FR" dirty="0" err="1" smtClean="0">
                <a:ea typeface="Times New Roman" pitchFamily="18" charset="0"/>
                <a:cs typeface="Times New Roman" pitchFamily="18" charset="0"/>
              </a:rPr>
              <a:t>ips</a:t>
            </a:r>
            <a:r>
              <a:rPr lang="fr-FR" dirty="0" smtClean="0">
                <a:ea typeface="Times New Roman" pitchFamily="18" charset="0"/>
                <a:cs typeface="Times New Roman" pitchFamily="18" charset="0"/>
              </a:rPr>
              <a:t> (multiple de 25)</a:t>
            </a:r>
            <a:endParaRPr lang="fr-FR" dirty="0" smtClean="0"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ea typeface="Times New Roman" pitchFamily="18" charset="0"/>
                <a:cs typeface="Times New Roman" pitchFamily="18" charset="0"/>
              </a:rPr>
              <a:t> Vitesse d’obturation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( </a:t>
            </a:r>
            <a:r>
              <a:rPr lang="fr-FR" dirty="0" err="1" smtClean="0">
                <a:ea typeface="Calibri" pitchFamily="34" charset="0"/>
                <a:cs typeface="Times New Roman" pitchFamily="18" charset="0"/>
              </a:rPr>
              <a:t>shutter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speed</a:t>
            </a:r>
            <a:r>
              <a:rPr lang="fr-FR" dirty="0" smtClean="0">
                <a:ea typeface="Times New Roman" pitchFamily="18" charset="0"/>
                <a:cs typeface="Times New Roman" pitchFamily="18" charset="0"/>
              </a:rPr>
              <a:t>) 1/50 ou 1/100 = (</a:t>
            </a:r>
            <a:r>
              <a:rPr lang="fr-FR" dirty="0" err="1" smtClean="0">
                <a:ea typeface="Times New Roman" pitchFamily="18" charset="0"/>
                <a:cs typeface="Times New Roman" pitchFamily="18" charset="0"/>
              </a:rPr>
              <a:t>ips</a:t>
            </a:r>
            <a:r>
              <a:rPr lang="fr-FR" dirty="0" smtClean="0">
                <a:ea typeface="Times New Roman" pitchFamily="18" charset="0"/>
                <a:cs typeface="Times New Roman" pitchFamily="18" charset="0"/>
              </a:rPr>
              <a:t> x 2)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ea typeface="Times New Roman" pitchFamily="18" charset="0"/>
                <a:cs typeface="Times New Roman" pitchFamily="18" charset="0"/>
              </a:rPr>
              <a:t> Autofocus désactivé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ea typeface="Times New Roman" pitchFamily="18" charset="0"/>
                <a:cs typeface="Times New Roman" pitchFamily="18" charset="0"/>
              </a:rPr>
              <a:t> Sensibilité ISO  (valeur native du capteur de la caméra)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4581128"/>
            <a:ext cx="7200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fr-FR" dirty="0" smtClean="0">
                <a:ea typeface="Times New Roman" pitchFamily="18" charset="0"/>
                <a:cs typeface="Times New Roman" pitchFamily="18" charset="0"/>
              </a:rPr>
              <a:t> Ouverture du dia</a:t>
            </a:r>
            <a:r>
              <a:rPr lang="fr-FR" dirty="0" smtClean="0"/>
              <a:t>phragme ou Iris </a:t>
            </a:r>
            <a:r>
              <a:rPr lang="fr-FR" dirty="0" smtClean="0">
                <a:ea typeface="Times New Roman" pitchFamily="18" charset="0"/>
                <a:cs typeface="Times New Roman" pitchFamily="18" charset="0"/>
              </a:rPr>
              <a:t>(à 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régler sur le lieu de tournage)</a:t>
            </a:r>
            <a:endParaRPr lang="fr-FR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fr-FR" dirty="0" smtClean="0">
                <a:ea typeface="Times New Roman" pitchFamily="18" charset="0"/>
                <a:cs typeface="Times New Roman" pitchFamily="18" charset="0"/>
              </a:rPr>
              <a:t> Balance des blancs (à 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régler sur place avant le tournage)</a:t>
            </a:r>
            <a:endParaRPr lang="fr-FR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fr-FR" dirty="0" smtClean="0">
                <a:cs typeface="Times New Roman" pitchFamily="18" charset="0"/>
              </a:rPr>
              <a:t> Son (</a:t>
            </a:r>
            <a:r>
              <a:rPr lang="fr-FR" dirty="0" smtClean="0">
                <a:ea typeface="Times New Roman" pitchFamily="18" charset="0"/>
                <a:cs typeface="Times New Roman" pitchFamily="18" charset="0"/>
              </a:rPr>
              <a:t>Positionnement des micros, bonnettes, niveau (</a:t>
            </a:r>
            <a:r>
              <a:rPr lang="fr-FR" dirty="0" err="1" smtClean="0">
                <a:ea typeface="Times New Roman" pitchFamily="18" charset="0"/>
                <a:cs typeface="Times New Roman" pitchFamily="18" charset="0"/>
              </a:rPr>
              <a:t>db</a:t>
            </a:r>
            <a:r>
              <a:rPr lang="fr-FR" dirty="0" smtClean="0">
                <a:ea typeface="Times New Roman" pitchFamily="18" charset="0"/>
                <a:cs typeface="Times New Roman" pitchFamily="18" charset="0"/>
              </a:rPr>
              <a:t>),</a:t>
            </a:r>
            <a:r>
              <a:rPr lang="fr-FR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stéréo,….)</a:t>
            </a:r>
            <a:r>
              <a:rPr lang="fr-FR" dirty="0" smtClean="0"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200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u="sng" cap="all" dirty="0" smtClean="0">
                <a:ea typeface="Calibri" pitchFamily="34" charset="0"/>
                <a:cs typeface="Arial" pitchFamily="34" charset="0"/>
              </a:rPr>
              <a:t>en tournage intérieur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ea typeface="Calibri" pitchFamily="34" charset="0"/>
                <a:cs typeface="Arial" pitchFamily="34" charset="0"/>
              </a:rPr>
              <a:t> Mode </a:t>
            </a:r>
            <a:r>
              <a:rPr lang="fr-FR" b="1" u="sng" cap="all" dirty="0" smtClean="0">
                <a:ea typeface="Calibri" pitchFamily="34" charset="0"/>
                <a:cs typeface="Arial" pitchFamily="34" charset="0"/>
              </a:rPr>
              <a:t>manuel</a:t>
            </a:r>
            <a:r>
              <a:rPr lang="fr-FR" dirty="0" smtClean="0">
                <a:ea typeface="Calibri" pitchFamily="34" charset="0"/>
                <a:cs typeface="Arial" pitchFamily="34" charset="0"/>
              </a:rPr>
              <a:t> sur </a:t>
            </a:r>
            <a:r>
              <a:rPr lang="fr-FR" b="1" u="sng" dirty="0" smtClean="0">
                <a:ea typeface="Calibri" pitchFamily="34" charset="0"/>
                <a:cs typeface="Arial" pitchFamily="34" charset="0"/>
              </a:rPr>
              <a:t>TOUTES</a:t>
            </a:r>
            <a:r>
              <a:rPr lang="fr-FR" dirty="0" smtClean="0">
                <a:ea typeface="Calibri" pitchFamily="34" charset="0"/>
                <a:cs typeface="Arial" pitchFamily="34" charset="0"/>
              </a:rPr>
              <a:t> les caméras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635896" y="4046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cap="all" dirty="0" smtClean="0"/>
              <a:t>caméras</a:t>
            </a:r>
            <a:endParaRPr lang="fr-FR" sz="2800" b="1" u="sng" cap="all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725" y="2276872"/>
            <a:ext cx="460255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267744" y="260648"/>
            <a:ext cx="47165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cap="all" dirty="0" smtClean="0"/>
              <a:t>paramétrage du standard vidéo</a:t>
            </a:r>
            <a:endParaRPr lang="fr-FR" cap="all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764704"/>
            <a:ext cx="8280000" cy="3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 sources vidéo connectées au mélangeur doivent avoir un format  identique au format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vidéo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1436778"/>
            <a:ext cx="8280000" cy="34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5A5A5A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Si le format source vidéo et celui du mélangeur ne correspondent pas, l’affichage de la source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100741"/>
            <a:ext cx="3212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5A5A5A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paramétré dans le mélangeur ATEM.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526014" y="1791489"/>
            <a:ext cx="8280000" cy="34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5A5A5A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n’apparaitra pas correctement ou restera noires sur l’écran de contrôle.</a:t>
            </a:r>
            <a:endParaRPr lang="fr-FR" sz="16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49" grpId="0"/>
      <p:bldP spid="10" grpId="0"/>
      <p:bldP spid="7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55576" y="98072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Régie</a:t>
            </a:r>
            <a:endParaRPr lang="fr-FR" b="1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148478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Créer une configuration unique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198884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Fixer les équipements dans un rack 19’’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2659051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 smtClean="0"/>
              <a:t>Cables</a:t>
            </a:r>
            <a:r>
              <a:rPr lang="fr-FR" b="1" u="sng" dirty="0" smtClean="0"/>
              <a:t> et connectiques</a:t>
            </a:r>
            <a:endParaRPr lang="fr-FR" b="1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3152037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Acquérir câbles et connectiques coaxiales performants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55576" y="364502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Acquérir câbles et connectiques fibre optique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5576" y="433737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Caméras</a:t>
            </a:r>
            <a:endParaRPr lang="fr-FR" b="1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755576" y="4824807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Constituer des lots de matériels numérotés pour chaque caméra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55576" y="537321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Paramétrage standard de l’ensemble des caméras en tournage en intérieur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491880" y="5486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cap="all" dirty="0" smtClean="0"/>
              <a:t>conclusion</a:t>
            </a:r>
            <a:endParaRPr lang="fr-FR" sz="2400" b="1" u="sng" cap="al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27884" y="2644170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FIN</a:t>
            </a:r>
            <a:endParaRPr lang="fr-FR" sz="9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9612" y="3167390"/>
            <a:ext cx="698477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cap="all" dirty="0" smtClean="0"/>
              <a:t>Scénarios de TOURNAGE</a:t>
            </a:r>
            <a:endParaRPr lang="fr-FR" cap="all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024844" y="2767281"/>
            <a:ext cx="5094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2400"/>
              </a:spcAft>
            </a:pPr>
            <a:r>
              <a:rPr lang="fr-FR" sz="2000" b="1" u="sng" cap="all" dirty="0" err="1" smtClean="0"/>
              <a:t>PARAMèTRAGE</a:t>
            </a:r>
            <a:r>
              <a:rPr lang="fr-FR" sz="2000" b="1" u="sng" cap="all" dirty="0" smtClean="0"/>
              <a:t> </a:t>
            </a:r>
            <a:r>
              <a:rPr lang="fr-FR" sz="2000" b="1" u="sng" cap="all" dirty="0" err="1" smtClean="0"/>
              <a:t>RéSEAU</a:t>
            </a:r>
            <a:r>
              <a:rPr lang="fr-FR" sz="2000" b="1" u="sng" cap="all" dirty="0" smtClean="0"/>
              <a:t> DES équipements DE LA Régie vidéo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88840"/>
            <a:ext cx="2322387" cy="13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e 3"/>
          <p:cNvGrpSpPr/>
          <p:nvPr/>
        </p:nvGrpSpPr>
        <p:grpSpPr>
          <a:xfrm>
            <a:off x="323528" y="2492896"/>
            <a:ext cx="8352728" cy="2700027"/>
            <a:chOff x="35496" y="980728"/>
            <a:chExt cx="8352728" cy="2700027"/>
          </a:xfrm>
        </p:grpSpPr>
        <p:pic>
          <p:nvPicPr>
            <p:cNvPr id="5" name="Image 4" descr="D:\RB\Images\Screenpresso\2019-01-04_20h06_58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3140968"/>
              <a:ext cx="1800000" cy="34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5" descr="D:\RB\Images\Screenpresso\2019-01-04_20h08_26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600000">
              <a:off x="4644008" y="3140968"/>
              <a:ext cx="1800000" cy="378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6" descr="D:\RB\Images\Screenpresso\2019-01-04_20h05_11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2708920"/>
              <a:ext cx="1800000" cy="971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3608" y="2636912"/>
              <a:ext cx="1584176" cy="945964"/>
            </a:xfrm>
            <a:prstGeom prst="rect">
              <a:avLst/>
            </a:prstGeom>
            <a:noFill/>
          </p:spPr>
        </p:pic>
        <p:cxnSp>
          <p:nvCxnSpPr>
            <p:cNvPr id="9" name="Connecteur droit 8"/>
            <p:cNvCxnSpPr/>
            <p:nvPr/>
          </p:nvCxnSpPr>
          <p:spPr>
            <a:xfrm flipV="1">
              <a:off x="2123728" y="1988840"/>
              <a:ext cx="0" cy="720080"/>
            </a:xfrm>
            <a:prstGeom prst="line">
              <a:avLst/>
            </a:prstGeom>
            <a:ln w="25400"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3779912" y="2132856"/>
              <a:ext cx="0" cy="648072"/>
            </a:xfrm>
            <a:prstGeom prst="line">
              <a:avLst/>
            </a:prstGeom>
            <a:ln w="25400"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5436096" y="2132856"/>
              <a:ext cx="0" cy="1080120"/>
            </a:xfrm>
            <a:prstGeom prst="line">
              <a:avLst/>
            </a:prstGeom>
            <a:ln w="25400"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V="1">
              <a:off x="7380312" y="1988840"/>
              <a:ext cx="0" cy="1224136"/>
            </a:xfrm>
            <a:prstGeom prst="line">
              <a:avLst/>
            </a:prstGeom>
            <a:ln w="25400"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 flipV="1">
              <a:off x="4021419" y="1692342"/>
              <a:ext cx="82" cy="300690"/>
            </a:xfrm>
            <a:prstGeom prst="line">
              <a:avLst/>
            </a:prstGeom>
            <a:ln w="25400"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4211960" y="1700808"/>
              <a:ext cx="0" cy="432048"/>
            </a:xfrm>
            <a:prstGeom prst="line">
              <a:avLst/>
            </a:prstGeom>
            <a:ln w="25400"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4385485" y="1709192"/>
              <a:ext cx="0" cy="432048"/>
            </a:xfrm>
            <a:prstGeom prst="line">
              <a:avLst/>
            </a:prstGeom>
            <a:ln w="25400"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4572000" y="1700808"/>
              <a:ext cx="0" cy="288032"/>
            </a:xfrm>
            <a:prstGeom prst="line">
              <a:avLst/>
            </a:prstGeom>
            <a:ln w="25400"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496" y="980728"/>
              <a:ext cx="1584176" cy="945964"/>
            </a:xfrm>
            <a:prstGeom prst="rect">
              <a:avLst/>
            </a:prstGeom>
            <a:noFill/>
          </p:spPr>
        </p:pic>
        <p:cxnSp>
          <p:nvCxnSpPr>
            <p:cNvPr id="18" name="Connecteur droit 17"/>
            <p:cNvCxnSpPr/>
            <p:nvPr/>
          </p:nvCxnSpPr>
          <p:spPr>
            <a:xfrm flipV="1">
              <a:off x="4830357" y="1700808"/>
              <a:ext cx="0" cy="144016"/>
            </a:xfrm>
            <a:prstGeom prst="line">
              <a:avLst/>
            </a:prstGeom>
            <a:ln w="25400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323528" y="5301208"/>
          <a:ext cx="8640961" cy="946866"/>
        </p:xfrm>
        <a:graphic>
          <a:graphicData uri="http://schemas.openxmlformats.org/drawingml/2006/table">
            <a:tbl>
              <a:tblPr/>
              <a:tblGrid>
                <a:gridCol w="936103"/>
                <a:gridCol w="1584176"/>
                <a:gridCol w="2016224"/>
                <a:gridCol w="2016225"/>
                <a:gridCol w="2088233"/>
              </a:tblGrid>
              <a:tr h="13884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PC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ATEM BROADCAST PANEL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ATEM 1 M/E 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ATEM</a:t>
                      </a:r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HYPERDECK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SERVEUR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DHCP DYNAMIQUE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DHCP STATIQUE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iP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STATIQUE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DHCP STATIQUE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MAC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Address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7C:2E:0D:02:48:49 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7C:2E:0D:02:EA:DD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7C:2E:0D:02:EA:DD 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ADRESSE IP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192.168.10.10 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192.168.10.240 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192.168.10.50 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SUBNET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255.255.255.0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255.255.255.0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255.255.255.0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GATEWAY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192.168.10.1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192.168.10.1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192.168.10.1</a:t>
                      </a:r>
                    </a:p>
                  </a:txBody>
                  <a:tcPr marL="5411" marR="5411" marT="54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1805377" y="260648"/>
            <a:ext cx="55332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u="sng" cap="all" dirty="0" err="1" smtClean="0"/>
              <a:t>PARAMèTRAGE</a:t>
            </a:r>
            <a:r>
              <a:rPr lang="fr-FR" sz="1600" b="1" u="sng" cap="all" dirty="0" smtClean="0"/>
              <a:t> RESEAU DES équipements DE LA Régie vidéo</a:t>
            </a:r>
          </a:p>
          <a:p>
            <a:pPr algn="ctr"/>
            <a:r>
              <a:rPr lang="fr-FR" sz="1400" dirty="0" smtClean="0"/>
              <a:t>Attribution d’adresses </a:t>
            </a:r>
            <a:r>
              <a:rPr lang="fr-FR" sz="1400" dirty="0" err="1" smtClean="0"/>
              <a:t>iP</a:t>
            </a:r>
            <a:r>
              <a:rPr lang="fr-FR" sz="1400" dirty="0" smtClean="0"/>
              <a:t> statiques aux équipements ATEM</a:t>
            </a:r>
          </a:p>
          <a:p>
            <a:pPr algn="ctr"/>
            <a:r>
              <a:rPr lang="fr-FR" sz="1400" dirty="0" smtClean="0"/>
              <a:t>via le serveur DHCP du routeur NETGEAR</a:t>
            </a:r>
            <a:endParaRPr lang="fr-FR" sz="1400" dirty="0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1547664" y="1052736"/>
          <a:ext cx="6096000" cy="636652"/>
        </p:xfrm>
        <a:graphic>
          <a:graphicData uri="http://schemas.openxmlformats.org/drawingml/2006/table">
            <a:tbl>
              <a:tblPr/>
              <a:tblGrid>
                <a:gridCol w="576064"/>
                <a:gridCol w="1944216"/>
                <a:gridCol w="2051720"/>
                <a:gridCol w="1524000"/>
              </a:tblGrid>
              <a:tr h="1366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99CC"/>
                          </a:solidFill>
                          <a:latin typeface="+mn-lt"/>
                        </a:rPr>
                        <a:t>#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fr-FR" sz="1000" b="1" i="0" u="none" strike="noStrike" dirty="0">
                        <a:solidFill>
                          <a:srgbClr val="0099CC"/>
                        </a:solidFill>
                        <a:latin typeface="+mn-lt"/>
                      </a:endParaRPr>
                    </a:p>
                  </a:txBody>
                  <a:tcPr marL="6763" marR="6763" marT="6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err="1" smtClean="0">
                          <a:solidFill>
                            <a:srgbClr val="0099CC"/>
                          </a:solidFill>
                          <a:latin typeface="+mn-lt"/>
                        </a:rPr>
                        <a:t>Device</a:t>
                      </a:r>
                      <a:r>
                        <a:rPr lang="fr-FR" sz="1000" b="1" i="0" u="none" strike="noStrike" dirty="0" smtClean="0">
                          <a:solidFill>
                            <a:srgbClr val="0099CC"/>
                          </a:solidFill>
                          <a:latin typeface="+mn-lt"/>
                        </a:rPr>
                        <a:t> Name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fr-FR" sz="1000" b="1" i="0" u="none" strike="noStrike" dirty="0" smtClean="0">
                        <a:solidFill>
                          <a:srgbClr val="0099CC"/>
                        </a:solidFill>
                        <a:latin typeface="+mn-lt"/>
                      </a:endParaRPr>
                    </a:p>
                  </a:txBody>
                  <a:tcPr marL="6763" marR="6763" marT="6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99CC"/>
                          </a:solidFill>
                          <a:latin typeface="+mn-lt"/>
                        </a:rPr>
                        <a:t>IP </a:t>
                      </a:r>
                      <a:r>
                        <a:rPr lang="fr-FR" sz="1000" b="1" i="0" u="none" strike="noStrike" dirty="0" err="1" smtClean="0">
                          <a:solidFill>
                            <a:srgbClr val="0099CC"/>
                          </a:solidFill>
                          <a:latin typeface="+mn-lt"/>
                        </a:rPr>
                        <a:t>Address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fr-FR" sz="1000" b="1" i="0" u="none" strike="noStrike" dirty="0" smtClean="0">
                        <a:solidFill>
                          <a:srgbClr val="0099CC"/>
                        </a:solidFill>
                        <a:latin typeface="+mn-lt"/>
                      </a:endParaRPr>
                    </a:p>
                  </a:txBody>
                  <a:tcPr marL="6763" marR="6763" marT="6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0099CC"/>
                          </a:solidFill>
                          <a:latin typeface="+mn-lt"/>
                        </a:rPr>
                        <a:t>MAC </a:t>
                      </a:r>
                      <a:r>
                        <a:rPr lang="fr-FR" sz="1000" b="1" i="0" u="none" strike="noStrike" dirty="0" err="1">
                          <a:solidFill>
                            <a:srgbClr val="0099CC"/>
                          </a:solidFill>
                          <a:latin typeface="+mn-lt"/>
                        </a:rPr>
                        <a:t>Address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fr-FR" sz="1000" b="1" i="0" u="none" strike="noStrike" dirty="0">
                        <a:solidFill>
                          <a:srgbClr val="0099CC"/>
                        </a:solidFill>
                        <a:latin typeface="+mn-lt"/>
                      </a:endParaRPr>
                    </a:p>
                  </a:txBody>
                  <a:tcPr marL="6763" marR="6763" marT="6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99C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763" marR="6763" marT="6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ATEM 1 M/E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763" marR="6763" marT="6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192.168.10.240</a:t>
                      </a:r>
                    </a:p>
                  </a:txBody>
                  <a:tcPr marL="6763" marR="6763" marT="6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7C:2E:0D:02:FF:6B </a:t>
                      </a:r>
                    </a:p>
                  </a:txBody>
                  <a:tcPr marL="6763" marR="6763" marT="6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99C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763" marR="6763" marT="6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ATEM HYPERDECK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763" marR="6763" marT="6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192.168.10.50</a:t>
                      </a:r>
                    </a:p>
                  </a:txBody>
                  <a:tcPr marL="6763" marR="6763" marT="6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7C:2E:0D:02:EA:DD </a:t>
                      </a:r>
                    </a:p>
                  </a:txBody>
                  <a:tcPr marL="6763" marR="6763" marT="6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0099C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763" marR="6763" marT="6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ATEM BROADCAST PANEL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763" marR="6763" marT="6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192.168.10.10 </a:t>
                      </a:r>
                    </a:p>
                  </a:txBody>
                  <a:tcPr marL="6763" marR="6763" marT="6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7C:2E:0D:02:48:49 </a:t>
                      </a:r>
                    </a:p>
                  </a:txBody>
                  <a:tcPr marL="6763" marR="6763" marT="6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2" name="Connecteur droit 21"/>
          <p:cNvCxnSpPr/>
          <p:nvPr/>
        </p:nvCxnSpPr>
        <p:spPr>
          <a:xfrm>
            <a:off x="2411760" y="3501008"/>
            <a:ext cx="1897773" cy="41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067944" y="3645024"/>
            <a:ext cx="432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682067" y="3640667"/>
            <a:ext cx="1042061" cy="43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860032" y="3501008"/>
            <a:ext cx="28083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95936" y="2348880"/>
            <a:ext cx="2232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 smtClean="0"/>
              <a:t>NETGEAR WNR1000-100NAR N150 </a:t>
            </a:r>
          </a:p>
          <a:p>
            <a:r>
              <a:rPr lang="fr-FR" sz="1100" b="1" dirty="0" smtClean="0"/>
              <a:t>Wireless Router IEEE 802.11b/g/n</a:t>
            </a:r>
            <a:endParaRPr lang="fr-FR" sz="1100" b="1" dirty="0"/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484000">
            <a:off x="1847808" y="2364529"/>
            <a:ext cx="428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304930">
            <a:off x="3412597" y="1935210"/>
            <a:ext cx="428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Connecteur droit 28"/>
          <p:cNvCxnSpPr>
            <a:endCxn id="28" idx="2"/>
          </p:cNvCxnSpPr>
          <p:nvPr/>
        </p:nvCxnSpPr>
        <p:spPr>
          <a:xfrm flipV="1">
            <a:off x="1907704" y="2051913"/>
            <a:ext cx="1871071" cy="5129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34171" y="1854035"/>
            <a:ext cx="1467991" cy="132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Connecteur droit 30"/>
          <p:cNvCxnSpPr/>
          <p:nvPr/>
        </p:nvCxnSpPr>
        <p:spPr>
          <a:xfrm>
            <a:off x="5122664" y="3348525"/>
            <a:ext cx="1897608" cy="0"/>
          </a:xfrm>
          <a:prstGeom prst="line">
            <a:avLst/>
          </a:prstGeom>
          <a:ln w="31750" cap="flat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7020272" y="2996952"/>
            <a:ext cx="0" cy="360040"/>
          </a:xfrm>
          <a:prstGeom prst="line">
            <a:avLst/>
          </a:prstGeom>
          <a:ln w="31750" cap="flat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70909" y="2167467"/>
            <a:ext cx="795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fr-FR" sz="1000" b="1" dirty="0" smtClean="0">
                <a:solidFill>
                  <a:srgbClr val="000000"/>
                </a:solidFill>
              </a:rPr>
              <a:t>DHCP</a:t>
            </a:r>
          </a:p>
          <a:p>
            <a:pPr algn="ctr" fontAlgn="b"/>
            <a:r>
              <a:rPr lang="fr-FR" sz="1000" b="1" dirty="0" smtClean="0">
                <a:solidFill>
                  <a:srgbClr val="000000"/>
                </a:solidFill>
              </a:rPr>
              <a:t>Dynamique</a:t>
            </a:r>
            <a:endParaRPr lang="fr-FR" sz="1000" b="1" dirty="0">
              <a:solidFill>
                <a:srgbClr val="000000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2843808" y="4797152"/>
            <a:ext cx="0" cy="504056"/>
          </a:xfrm>
          <a:prstGeom prst="line">
            <a:avLst/>
          </a:prstGeom>
          <a:ln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860032" y="4797152"/>
            <a:ext cx="0" cy="504056"/>
          </a:xfrm>
          <a:prstGeom prst="line">
            <a:avLst/>
          </a:prstGeom>
          <a:ln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876256" y="4797152"/>
            <a:ext cx="0" cy="504056"/>
          </a:xfrm>
          <a:prstGeom prst="line">
            <a:avLst/>
          </a:prstGeom>
          <a:ln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1259632" y="4797152"/>
            <a:ext cx="0" cy="504056"/>
          </a:xfrm>
          <a:prstGeom prst="line">
            <a:avLst/>
          </a:prstGeom>
          <a:ln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964488" y="4797152"/>
            <a:ext cx="0" cy="504056"/>
          </a:xfrm>
          <a:prstGeom prst="line">
            <a:avLst/>
          </a:prstGeom>
          <a:ln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339752" y="2060848"/>
            <a:ext cx="95410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1000" dirty="0" smtClean="0"/>
              <a:t>WIFI</a:t>
            </a:r>
          </a:p>
          <a:p>
            <a:pPr algn="ctr"/>
            <a:r>
              <a:rPr lang="fr-FR" sz="1000" b="1" dirty="0" smtClean="0"/>
              <a:t>SSID NETGEAR</a:t>
            </a:r>
            <a:endParaRPr lang="fr-FR" sz="10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5516" y="1859340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2400"/>
              </a:spcAft>
            </a:pPr>
            <a:r>
              <a:rPr lang="fr-FR" sz="3200" b="1" cap="all" dirty="0" smtClean="0"/>
              <a:t>OBS STUDIO</a:t>
            </a:r>
          </a:p>
          <a:p>
            <a:pPr algn="ctr">
              <a:lnSpc>
                <a:spcPct val="150000"/>
              </a:lnSpc>
              <a:spcAft>
                <a:spcPts val="2400"/>
              </a:spcAft>
            </a:pPr>
            <a:r>
              <a:rPr lang="fr-FR" sz="2000" b="1" cap="all" dirty="0" smtClean="0"/>
              <a:t>PLUSIEURS configurations POSSIBLES MAIS UNE SEULE </a:t>
            </a:r>
            <a:r>
              <a:rPr lang="fr-FR" sz="2000" b="1" cap="all" dirty="0" err="1" smtClean="0"/>
              <a:t>PRéVauT</a:t>
            </a:r>
            <a:r>
              <a:rPr lang="fr-FR" sz="2000" b="1" cap="all" dirty="0" smtClean="0"/>
              <a:t> </a:t>
            </a:r>
          </a:p>
          <a:p>
            <a:pPr marL="2520000">
              <a:lnSpc>
                <a:spcPct val="150000"/>
              </a:lnSpc>
              <a:spcAft>
                <a:spcPts val="2400"/>
              </a:spcAft>
            </a:pPr>
            <a:r>
              <a:rPr lang="fr-FR" sz="2000" b="1" cap="all" dirty="0" smtClean="0"/>
              <a:t>LA configuration </a:t>
            </a:r>
          </a:p>
          <a:p>
            <a:pPr algn="ctr">
              <a:lnSpc>
                <a:spcPct val="150000"/>
              </a:lnSpc>
              <a:spcAft>
                <a:spcPts val="2400"/>
              </a:spcAft>
            </a:pPr>
            <a:r>
              <a:rPr lang="fr-FR" sz="2000" b="1" cap="all" dirty="0" smtClean="0"/>
              <a:t> AVEC  OU SANS BOX internet</a:t>
            </a:r>
            <a:r>
              <a:rPr lang="fr-FR" sz="2000" cap="all" dirty="0" smtClean="0"/>
              <a:t> </a:t>
            </a:r>
            <a:endParaRPr lang="fr-FR" sz="2000" cap="all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4932040" y="3717032"/>
            <a:ext cx="23722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« PLUG &amp; PLAY » </a:t>
            </a:r>
            <a:endParaRPr lang="fr-FR" sz="2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e 254"/>
          <p:cNvGrpSpPr/>
          <p:nvPr/>
        </p:nvGrpSpPr>
        <p:grpSpPr>
          <a:xfrm>
            <a:off x="2123728" y="1844824"/>
            <a:ext cx="432048" cy="1916738"/>
            <a:chOff x="2123728" y="1844824"/>
            <a:chExt cx="432048" cy="1916738"/>
          </a:xfrm>
        </p:grpSpPr>
        <p:cxnSp>
          <p:nvCxnSpPr>
            <p:cNvPr id="46" name="Connecteur droit 45"/>
            <p:cNvCxnSpPr/>
            <p:nvPr/>
          </p:nvCxnSpPr>
          <p:spPr>
            <a:xfrm flipV="1">
              <a:off x="2339752" y="1844824"/>
              <a:ext cx="0" cy="1916738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>
              <a:off x="2123728" y="2492896"/>
              <a:ext cx="432048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dirty="0" err="1" smtClean="0"/>
                <a:t>Conv</a:t>
              </a:r>
              <a:r>
                <a:rPr lang="fr-FR" sz="800" b="1" dirty="0" smtClean="0"/>
                <a:t>.</a:t>
              </a:r>
              <a:endParaRPr lang="fr-FR" sz="800" b="1" dirty="0"/>
            </a:p>
          </p:txBody>
        </p:sp>
      </p:grpSp>
      <p:sp>
        <p:nvSpPr>
          <p:cNvPr id="84" name="Forme libre 83"/>
          <p:cNvSpPr/>
          <p:nvPr/>
        </p:nvSpPr>
        <p:spPr>
          <a:xfrm>
            <a:off x="3313747" y="4266039"/>
            <a:ext cx="1658470" cy="268942"/>
          </a:xfrm>
          <a:custGeom>
            <a:avLst/>
            <a:gdLst>
              <a:gd name="connsiteX0" fmla="*/ 0 w 1658470"/>
              <a:gd name="connsiteY0" fmla="*/ 234577 h 268942"/>
              <a:gd name="connsiteX1" fmla="*/ 439270 w 1658470"/>
              <a:gd name="connsiteY1" fmla="*/ 55283 h 268942"/>
              <a:gd name="connsiteX2" fmla="*/ 824752 w 1658470"/>
              <a:gd name="connsiteY2" fmla="*/ 261471 h 268942"/>
              <a:gd name="connsiteX3" fmla="*/ 1272988 w 1658470"/>
              <a:gd name="connsiteY3" fmla="*/ 10459 h 268942"/>
              <a:gd name="connsiteX4" fmla="*/ 1658470 w 1658470"/>
              <a:gd name="connsiteY4" fmla="*/ 198718 h 268942"/>
              <a:gd name="connsiteX5" fmla="*/ 1658470 w 1658470"/>
              <a:gd name="connsiteY5" fmla="*/ 198718 h 268942"/>
              <a:gd name="connsiteX6" fmla="*/ 1658470 w 1658470"/>
              <a:gd name="connsiteY6" fmla="*/ 198718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470" h="268942">
                <a:moveTo>
                  <a:pt x="0" y="234577"/>
                </a:moveTo>
                <a:cubicBezTo>
                  <a:pt x="150905" y="142689"/>
                  <a:pt x="301811" y="50801"/>
                  <a:pt x="439270" y="55283"/>
                </a:cubicBezTo>
                <a:cubicBezTo>
                  <a:pt x="576729" y="59765"/>
                  <a:pt x="685799" y="268942"/>
                  <a:pt x="824752" y="261471"/>
                </a:cubicBezTo>
                <a:cubicBezTo>
                  <a:pt x="963705" y="254000"/>
                  <a:pt x="1134035" y="20918"/>
                  <a:pt x="1272988" y="10459"/>
                </a:cubicBezTo>
                <a:cubicBezTo>
                  <a:pt x="1411941" y="0"/>
                  <a:pt x="1658470" y="198718"/>
                  <a:pt x="1658470" y="198718"/>
                </a:cubicBezTo>
                <a:lnTo>
                  <a:pt x="1658470" y="198718"/>
                </a:lnTo>
                <a:lnTo>
                  <a:pt x="1658470" y="198718"/>
                </a:lnTo>
              </a:path>
            </a:pathLst>
          </a:cu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89040"/>
            <a:ext cx="1033200" cy="89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Rectangle 60"/>
          <p:cNvSpPr/>
          <p:nvPr/>
        </p:nvSpPr>
        <p:spPr>
          <a:xfrm>
            <a:off x="5868144" y="3789040"/>
            <a:ext cx="720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5940152" y="4437112"/>
            <a:ext cx="2052228" cy="20348"/>
          </a:xfrm>
          <a:prstGeom prst="lin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>
            <a:off x="2843808" y="4509120"/>
            <a:ext cx="392741" cy="2450"/>
          </a:xfrm>
          <a:prstGeom prst="lin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Cam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89040"/>
            <a:ext cx="792088" cy="5543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69722" y="404664"/>
            <a:ext cx="50045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smtClean="0"/>
              <a:t>CONFIGURATION 1 AVEC BOX INTERNET</a:t>
            </a:r>
            <a:endParaRPr lang="fr-FR" b="1" u="sng" cap="all" dirty="0" smtClean="0"/>
          </a:p>
        </p:txBody>
      </p:sp>
      <p:grpSp>
        <p:nvGrpSpPr>
          <p:cNvPr id="2" name="Groupe 99"/>
          <p:cNvGrpSpPr/>
          <p:nvPr/>
        </p:nvGrpSpPr>
        <p:grpSpPr>
          <a:xfrm>
            <a:off x="568958" y="6093296"/>
            <a:ext cx="2592208" cy="307777"/>
            <a:chOff x="35496" y="5661248"/>
            <a:chExt cx="2592208" cy="307777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1907704" y="5815136"/>
              <a:ext cx="720000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35496" y="5661248"/>
              <a:ext cx="1904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Flux  des signaux Vidéo</a:t>
              </a:r>
              <a:endParaRPr lang="fr-FR" sz="1400" b="1" dirty="0"/>
            </a:p>
          </p:txBody>
        </p:sp>
      </p:grpSp>
      <p:cxnSp>
        <p:nvCxnSpPr>
          <p:cNvPr id="40" name="Connecteur droit 39"/>
          <p:cNvCxnSpPr/>
          <p:nvPr/>
        </p:nvCxnSpPr>
        <p:spPr>
          <a:xfrm>
            <a:off x="1344706" y="4069976"/>
            <a:ext cx="779929" cy="896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100"/>
          <p:cNvGrpSpPr/>
          <p:nvPr/>
        </p:nvGrpSpPr>
        <p:grpSpPr>
          <a:xfrm>
            <a:off x="971600" y="5733256"/>
            <a:ext cx="2189566" cy="307777"/>
            <a:chOff x="323528" y="5949280"/>
            <a:chExt cx="2189566" cy="307777"/>
          </a:xfrm>
          <a:solidFill>
            <a:schemeClr val="bg1"/>
          </a:solidFill>
        </p:grpSpPr>
        <p:sp>
          <p:nvSpPr>
            <p:cNvPr id="63" name="ZoneTexte 62"/>
            <p:cNvSpPr txBox="1"/>
            <p:nvPr/>
          </p:nvSpPr>
          <p:spPr>
            <a:xfrm>
              <a:off x="323528" y="5949280"/>
              <a:ext cx="140448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Réseau Ethernet</a:t>
              </a:r>
              <a:endParaRPr lang="fr-FR" sz="1400" b="1" dirty="0"/>
            </a:p>
          </p:txBody>
        </p:sp>
        <p:cxnSp>
          <p:nvCxnSpPr>
            <p:cNvPr id="64" name="Connecteur droit 63"/>
            <p:cNvCxnSpPr/>
            <p:nvPr/>
          </p:nvCxnSpPr>
          <p:spPr>
            <a:xfrm>
              <a:off x="1793014" y="6124927"/>
              <a:ext cx="720080" cy="0"/>
            </a:xfrm>
            <a:prstGeom prst="line">
              <a:avLst/>
            </a:prstGeom>
            <a:grpFill/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28"/>
          <p:cNvCxnSpPr/>
          <p:nvPr/>
        </p:nvCxnSpPr>
        <p:spPr>
          <a:xfrm flipV="1">
            <a:off x="2339752" y="1843826"/>
            <a:ext cx="283586" cy="998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2123728" y="3717032"/>
            <a:ext cx="432048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cap="all" dirty="0" smtClean="0"/>
              <a:t>HDMI</a:t>
            </a:r>
            <a:endParaRPr lang="fr-FR" sz="800" b="1" u="sng" cap="all" dirty="0" smtClean="0"/>
          </a:p>
        </p:txBody>
      </p:sp>
      <p:cxnSp>
        <p:nvCxnSpPr>
          <p:cNvPr id="261" name="Connecteur droit 260"/>
          <p:cNvCxnSpPr/>
          <p:nvPr/>
        </p:nvCxnSpPr>
        <p:spPr>
          <a:xfrm flipH="1">
            <a:off x="3258009" y="2097741"/>
            <a:ext cx="14109" cy="1737574"/>
          </a:xfrm>
          <a:prstGeom prst="lin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2771800" y="4005064"/>
            <a:ext cx="392741" cy="2450"/>
          </a:xfrm>
          <a:prstGeom prst="lin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2123728" y="4365104"/>
            <a:ext cx="72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cap="all" dirty="0" smtClean="0"/>
              <a:t>ENREG</a:t>
            </a:r>
            <a:endParaRPr lang="fr-FR" sz="1000" b="1" u="sng" cap="all" dirty="0" smtClean="0"/>
          </a:p>
        </p:txBody>
      </p:sp>
      <p:grpSp>
        <p:nvGrpSpPr>
          <p:cNvPr id="7" name="Groupe 72"/>
          <p:cNvGrpSpPr/>
          <p:nvPr/>
        </p:nvGrpSpPr>
        <p:grpSpPr>
          <a:xfrm>
            <a:off x="7812360" y="4005064"/>
            <a:ext cx="1032472" cy="1008112"/>
            <a:chOff x="3131841" y="4293097"/>
            <a:chExt cx="1032472" cy="10081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1841" y="4293097"/>
              <a:ext cx="1032472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7944" y="4617133"/>
              <a:ext cx="50026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47" name="Connecteur droit 46"/>
          <p:cNvCxnSpPr/>
          <p:nvPr/>
        </p:nvCxnSpPr>
        <p:spPr>
          <a:xfrm>
            <a:off x="2771800" y="4941168"/>
            <a:ext cx="392741" cy="2450"/>
          </a:xfrm>
          <a:prstGeom prst="lin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2123728" y="4797152"/>
            <a:ext cx="72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cap="all" dirty="0" smtClean="0"/>
              <a:t>PANEL</a:t>
            </a:r>
            <a:endParaRPr lang="fr-FR" sz="1000" b="1" u="sng" cap="all" dirty="0" smtClean="0"/>
          </a:p>
        </p:txBody>
      </p:sp>
      <p:grpSp>
        <p:nvGrpSpPr>
          <p:cNvPr id="10" name="Groupe 94"/>
          <p:cNvGrpSpPr/>
          <p:nvPr/>
        </p:nvGrpSpPr>
        <p:grpSpPr>
          <a:xfrm>
            <a:off x="2627784" y="1628800"/>
            <a:ext cx="1147427" cy="504056"/>
            <a:chOff x="3923928" y="2132856"/>
            <a:chExt cx="1147427" cy="504056"/>
          </a:xfrm>
        </p:grpSpPr>
        <p:grpSp>
          <p:nvGrpSpPr>
            <p:cNvPr id="11" name="Groupe 64"/>
            <p:cNvGrpSpPr>
              <a:grpSpLocks noChangeAspect="1"/>
            </p:cNvGrpSpPr>
            <p:nvPr/>
          </p:nvGrpSpPr>
          <p:grpSpPr>
            <a:xfrm>
              <a:off x="4139952" y="2132856"/>
              <a:ext cx="931403" cy="504056"/>
              <a:chOff x="7020272" y="2780928"/>
              <a:chExt cx="1584176" cy="857319"/>
            </a:xfrm>
          </p:grpSpPr>
          <p:pic>
            <p:nvPicPr>
              <p:cNvPr id="14" name="Image 13" descr="ATEM PC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020272" y="2780928"/>
                <a:ext cx="1584176" cy="857319"/>
              </a:xfrm>
              <a:prstGeom prst="rect">
                <a:avLst/>
              </a:prstGeom>
            </p:spPr>
          </p:pic>
          <p:pic>
            <p:nvPicPr>
              <p:cNvPr id="15" name="Image 14" descr="OBS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236296" y="2852936"/>
                <a:ext cx="1152128" cy="648072"/>
              </a:xfrm>
              <a:prstGeom prst="rect">
                <a:avLst/>
              </a:prstGeom>
            </p:spPr>
          </p:pic>
        </p:grpSp>
        <p:sp>
          <p:nvSpPr>
            <p:cNvPr id="102" name="ZoneTexte 101"/>
            <p:cNvSpPr txBox="1"/>
            <p:nvPr/>
          </p:nvSpPr>
          <p:spPr>
            <a:xfrm>
              <a:off x="3923928" y="2204864"/>
              <a:ext cx="360040" cy="21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cap="all" dirty="0" smtClean="0"/>
                <a:t>USB</a:t>
              </a:r>
              <a:endParaRPr lang="fr-FR" sz="800" b="1" u="sng" cap="all" dirty="0" smtClean="0"/>
            </a:p>
          </p:txBody>
        </p:sp>
      </p:grpSp>
      <p:sp>
        <p:nvSpPr>
          <p:cNvPr id="248" name="ZoneTexte 247"/>
          <p:cNvSpPr txBox="1"/>
          <p:nvPr/>
        </p:nvSpPr>
        <p:spPr>
          <a:xfrm>
            <a:off x="3131840" y="3825044"/>
            <a:ext cx="216024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cap="all" dirty="0" smtClean="0"/>
              <a:t>routeur</a:t>
            </a:r>
            <a:endParaRPr lang="fr-FR" sz="1000" b="1" u="sng" cap="all" dirty="0" smtClean="0"/>
          </a:p>
        </p:txBody>
      </p:sp>
      <p:cxnSp>
        <p:nvCxnSpPr>
          <p:cNvPr id="62" name="Connecteur droit 61"/>
          <p:cNvCxnSpPr/>
          <p:nvPr/>
        </p:nvCxnSpPr>
        <p:spPr>
          <a:xfrm flipV="1">
            <a:off x="2339732" y="4149080"/>
            <a:ext cx="40" cy="216024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123728" y="3933056"/>
            <a:ext cx="72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cap="all" dirty="0" smtClean="0"/>
              <a:t>MEL</a:t>
            </a:r>
            <a:endParaRPr lang="fr-FR" sz="1000" b="1" u="sng" cap="all" dirty="0" smtClean="0"/>
          </a:p>
        </p:txBody>
      </p:sp>
      <p:sp>
        <p:nvSpPr>
          <p:cNvPr id="109" name="Ellipse 108"/>
          <p:cNvSpPr/>
          <p:nvPr/>
        </p:nvSpPr>
        <p:spPr>
          <a:xfrm>
            <a:off x="611560" y="33265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grpSp>
        <p:nvGrpSpPr>
          <p:cNvPr id="92" name="Groupe 91"/>
          <p:cNvGrpSpPr/>
          <p:nvPr/>
        </p:nvGrpSpPr>
        <p:grpSpPr>
          <a:xfrm>
            <a:off x="3263153" y="1916832"/>
            <a:ext cx="12703" cy="2592288"/>
            <a:chOff x="3263153" y="1916832"/>
            <a:chExt cx="12703" cy="2592288"/>
          </a:xfrm>
        </p:grpSpPr>
        <p:cxnSp>
          <p:nvCxnSpPr>
            <p:cNvPr id="86" name="Connecteur droit 85"/>
            <p:cNvCxnSpPr/>
            <p:nvPr/>
          </p:nvCxnSpPr>
          <p:spPr>
            <a:xfrm flipH="1" flipV="1">
              <a:off x="3264369" y="3789042"/>
              <a:ext cx="10271" cy="720078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flipH="1">
              <a:off x="3263153" y="1916832"/>
              <a:ext cx="12703" cy="1902133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à coins arrondis 51"/>
          <p:cNvSpPr/>
          <p:nvPr/>
        </p:nvSpPr>
        <p:spPr>
          <a:xfrm>
            <a:off x="1907704" y="1484784"/>
            <a:ext cx="1944216" cy="396044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2289490" y="5085184"/>
            <a:ext cx="11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cap="all" dirty="0" smtClean="0"/>
              <a:t>Régie </a:t>
            </a:r>
            <a:r>
              <a:rPr lang="fr-FR" cap="all" dirty="0" err="1" smtClean="0"/>
              <a:t>tvn</a:t>
            </a:r>
            <a:endParaRPr lang="fr-FR" cap="all" dirty="0"/>
          </a:p>
        </p:txBody>
      </p:sp>
      <p:sp>
        <p:nvSpPr>
          <p:cNvPr id="57" name="Rectangle 56"/>
          <p:cNvSpPr/>
          <p:nvPr/>
        </p:nvSpPr>
        <p:spPr>
          <a:xfrm>
            <a:off x="5868144" y="3861048"/>
            <a:ext cx="720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3419872" y="908720"/>
            <a:ext cx="3528392" cy="5688632"/>
          </a:xfrm>
          <a:prstGeom prst="line">
            <a:avLst/>
          </a:prstGeom>
          <a:ln w="69850" cmpd="tri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orme libre 76"/>
          <p:cNvSpPr/>
          <p:nvPr/>
        </p:nvSpPr>
        <p:spPr>
          <a:xfrm>
            <a:off x="5076056" y="1124744"/>
            <a:ext cx="3672408" cy="3096344"/>
          </a:xfrm>
          <a:custGeom>
            <a:avLst/>
            <a:gdLst>
              <a:gd name="connsiteX0" fmla="*/ 1909483 w 3648636"/>
              <a:gd name="connsiteY0" fmla="*/ 0 h 3191435"/>
              <a:gd name="connsiteX1" fmla="*/ 0 w 3648636"/>
              <a:gd name="connsiteY1" fmla="*/ 3164541 h 3191435"/>
              <a:gd name="connsiteX2" fmla="*/ 2796989 w 3648636"/>
              <a:gd name="connsiteY2" fmla="*/ 3191435 h 3191435"/>
              <a:gd name="connsiteX3" fmla="*/ 3092824 w 3648636"/>
              <a:gd name="connsiteY3" fmla="*/ 2904565 h 3191435"/>
              <a:gd name="connsiteX4" fmla="*/ 3648636 w 3648636"/>
              <a:gd name="connsiteY4" fmla="*/ 3092823 h 3191435"/>
              <a:gd name="connsiteX5" fmla="*/ 3630706 w 3648636"/>
              <a:gd name="connsiteY5" fmla="*/ 26894 h 3191435"/>
              <a:gd name="connsiteX6" fmla="*/ 1909483 w 3648636"/>
              <a:gd name="connsiteY6" fmla="*/ 0 h 31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636" h="3191435">
                <a:moveTo>
                  <a:pt x="1909483" y="0"/>
                </a:moveTo>
                <a:lnTo>
                  <a:pt x="0" y="3164541"/>
                </a:lnTo>
                <a:lnTo>
                  <a:pt x="2796989" y="3191435"/>
                </a:lnTo>
                <a:lnTo>
                  <a:pt x="3092824" y="2904565"/>
                </a:lnTo>
                <a:lnTo>
                  <a:pt x="3648636" y="3092823"/>
                </a:lnTo>
                <a:lnTo>
                  <a:pt x="3630706" y="26894"/>
                </a:lnTo>
                <a:lnTo>
                  <a:pt x="1909483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6" name="Groupe 255"/>
          <p:cNvGrpSpPr/>
          <p:nvPr/>
        </p:nvGrpSpPr>
        <p:grpSpPr>
          <a:xfrm>
            <a:off x="3323583" y="4266619"/>
            <a:ext cx="4466746" cy="268942"/>
            <a:chOff x="3323583" y="4266619"/>
            <a:chExt cx="4466746" cy="268942"/>
          </a:xfrm>
        </p:grpSpPr>
        <p:cxnSp>
          <p:nvCxnSpPr>
            <p:cNvPr id="94" name="Connecteur droit 93"/>
            <p:cNvCxnSpPr/>
            <p:nvPr/>
          </p:nvCxnSpPr>
          <p:spPr>
            <a:xfrm>
              <a:off x="5004048" y="4457064"/>
              <a:ext cx="93610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>
              <a:off x="5940152" y="4452373"/>
              <a:ext cx="1850177" cy="9382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orme libre 84"/>
            <p:cNvSpPr/>
            <p:nvPr/>
          </p:nvSpPr>
          <p:spPr>
            <a:xfrm>
              <a:off x="3323583" y="4266619"/>
              <a:ext cx="1658470" cy="268942"/>
            </a:xfrm>
            <a:custGeom>
              <a:avLst/>
              <a:gdLst>
                <a:gd name="connsiteX0" fmla="*/ 0 w 1658470"/>
                <a:gd name="connsiteY0" fmla="*/ 234577 h 268942"/>
                <a:gd name="connsiteX1" fmla="*/ 439270 w 1658470"/>
                <a:gd name="connsiteY1" fmla="*/ 55283 h 268942"/>
                <a:gd name="connsiteX2" fmla="*/ 824752 w 1658470"/>
                <a:gd name="connsiteY2" fmla="*/ 261471 h 268942"/>
                <a:gd name="connsiteX3" fmla="*/ 1272988 w 1658470"/>
                <a:gd name="connsiteY3" fmla="*/ 10459 h 268942"/>
                <a:gd name="connsiteX4" fmla="*/ 1658470 w 1658470"/>
                <a:gd name="connsiteY4" fmla="*/ 198718 h 268942"/>
                <a:gd name="connsiteX5" fmla="*/ 1658470 w 1658470"/>
                <a:gd name="connsiteY5" fmla="*/ 198718 h 268942"/>
                <a:gd name="connsiteX6" fmla="*/ 1658470 w 1658470"/>
                <a:gd name="connsiteY6" fmla="*/ 198718 h 26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8470" h="268942">
                  <a:moveTo>
                    <a:pt x="0" y="234577"/>
                  </a:moveTo>
                  <a:cubicBezTo>
                    <a:pt x="150905" y="142689"/>
                    <a:pt x="301811" y="50801"/>
                    <a:pt x="439270" y="55283"/>
                  </a:cubicBezTo>
                  <a:cubicBezTo>
                    <a:pt x="576729" y="59765"/>
                    <a:pt x="685799" y="268942"/>
                    <a:pt x="824752" y="261471"/>
                  </a:cubicBezTo>
                  <a:cubicBezTo>
                    <a:pt x="963705" y="254000"/>
                    <a:pt x="1134035" y="20918"/>
                    <a:pt x="1272988" y="10459"/>
                  </a:cubicBezTo>
                  <a:cubicBezTo>
                    <a:pt x="1411941" y="0"/>
                    <a:pt x="1658470" y="198718"/>
                    <a:pt x="1658470" y="198718"/>
                  </a:cubicBezTo>
                  <a:lnTo>
                    <a:pt x="1658470" y="198718"/>
                  </a:lnTo>
                  <a:lnTo>
                    <a:pt x="1658470" y="198718"/>
                  </a:lnTo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9" name="Forme libre 88"/>
          <p:cNvSpPr/>
          <p:nvPr/>
        </p:nvSpPr>
        <p:spPr>
          <a:xfrm>
            <a:off x="3693459" y="4724400"/>
            <a:ext cx="5056094" cy="1792941"/>
          </a:xfrm>
          <a:custGeom>
            <a:avLst/>
            <a:gdLst>
              <a:gd name="connsiteX0" fmla="*/ 4114800 w 5056094"/>
              <a:gd name="connsiteY0" fmla="*/ 35859 h 1792941"/>
              <a:gd name="connsiteX1" fmla="*/ 1075765 w 5056094"/>
              <a:gd name="connsiteY1" fmla="*/ 0 h 1792941"/>
              <a:gd name="connsiteX2" fmla="*/ 0 w 5056094"/>
              <a:gd name="connsiteY2" fmla="*/ 1792941 h 1792941"/>
              <a:gd name="connsiteX3" fmla="*/ 5056094 w 5056094"/>
              <a:gd name="connsiteY3" fmla="*/ 1792941 h 1792941"/>
              <a:gd name="connsiteX4" fmla="*/ 5038165 w 5056094"/>
              <a:gd name="connsiteY4" fmla="*/ 188259 h 1792941"/>
              <a:gd name="connsiteX5" fmla="*/ 4706470 w 5056094"/>
              <a:gd name="connsiteY5" fmla="*/ 394447 h 1792941"/>
              <a:gd name="connsiteX6" fmla="*/ 4329953 w 5056094"/>
              <a:gd name="connsiteY6" fmla="*/ 295835 h 1792941"/>
              <a:gd name="connsiteX7" fmla="*/ 4114800 w 5056094"/>
              <a:gd name="connsiteY7" fmla="*/ 35859 h 179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094" h="1792941">
                <a:moveTo>
                  <a:pt x="4114800" y="35859"/>
                </a:moveTo>
                <a:lnTo>
                  <a:pt x="1075765" y="0"/>
                </a:lnTo>
                <a:lnTo>
                  <a:pt x="0" y="1792941"/>
                </a:lnTo>
                <a:lnTo>
                  <a:pt x="5056094" y="1792941"/>
                </a:lnTo>
                <a:lnTo>
                  <a:pt x="5038165" y="188259"/>
                </a:lnTo>
                <a:lnTo>
                  <a:pt x="4706470" y="394447"/>
                </a:lnTo>
                <a:lnTo>
                  <a:pt x="4329953" y="295835"/>
                </a:lnTo>
                <a:lnTo>
                  <a:pt x="4114800" y="35859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6444208" y="3140968"/>
            <a:ext cx="14492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cap="all" dirty="0" smtClean="0">
                <a:solidFill>
                  <a:srgbClr val="00B050"/>
                </a:solidFill>
              </a:rPr>
              <a:t>Zone public</a:t>
            </a:r>
            <a:endParaRPr lang="fr-FR" b="1" cap="all" dirty="0">
              <a:solidFill>
                <a:srgbClr val="00B050"/>
              </a:solidFill>
            </a:endParaRPr>
          </a:p>
        </p:txBody>
      </p:sp>
      <p:sp>
        <p:nvSpPr>
          <p:cNvPr id="257" name="ZoneTexte 256"/>
          <p:cNvSpPr txBox="1"/>
          <p:nvPr/>
        </p:nvSpPr>
        <p:spPr>
          <a:xfrm>
            <a:off x="4139952" y="2276872"/>
            <a:ext cx="11671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cap="all" dirty="0" smtClean="0">
                <a:solidFill>
                  <a:srgbClr val="00B050"/>
                </a:solidFill>
              </a:rPr>
              <a:t>Zone </a:t>
            </a:r>
            <a:r>
              <a:rPr lang="fr-FR" b="1" cap="all" dirty="0" err="1" smtClean="0">
                <a:solidFill>
                  <a:srgbClr val="00B050"/>
                </a:solidFill>
              </a:rPr>
              <a:t>tvn</a:t>
            </a:r>
            <a:endParaRPr lang="fr-FR" b="1" cap="all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orme libre 83"/>
          <p:cNvSpPr/>
          <p:nvPr/>
        </p:nvSpPr>
        <p:spPr>
          <a:xfrm rot="14195685">
            <a:off x="2683962" y="3206318"/>
            <a:ext cx="2854478" cy="268942"/>
          </a:xfrm>
          <a:custGeom>
            <a:avLst/>
            <a:gdLst>
              <a:gd name="connsiteX0" fmla="*/ 0 w 1658470"/>
              <a:gd name="connsiteY0" fmla="*/ 234577 h 268942"/>
              <a:gd name="connsiteX1" fmla="*/ 439270 w 1658470"/>
              <a:gd name="connsiteY1" fmla="*/ 55283 h 268942"/>
              <a:gd name="connsiteX2" fmla="*/ 824752 w 1658470"/>
              <a:gd name="connsiteY2" fmla="*/ 261471 h 268942"/>
              <a:gd name="connsiteX3" fmla="*/ 1272988 w 1658470"/>
              <a:gd name="connsiteY3" fmla="*/ 10459 h 268942"/>
              <a:gd name="connsiteX4" fmla="*/ 1658470 w 1658470"/>
              <a:gd name="connsiteY4" fmla="*/ 198718 h 268942"/>
              <a:gd name="connsiteX5" fmla="*/ 1658470 w 1658470"/>
              <a:gd name="connsiteY5" fmla="*/ 198718 h 268942"/>
              <a:gd name="connsiteX6" fmla="*/ 1658470 w 1658470"/>
              <a:gd name="connsiteY6" fmla="*/ 198718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470" h="268942">
                <a:moveTo>
                  <a:pt x="0" y="234577"/>
                </a:moveTo>
                <a:cubicBezTo>
                  <a:pt x="150905" y="142689"/>
                  <a:pt x="301811" y="50801"/>
                  <a:pt x="439270" y="55283"/>
                </a:cubicBezTo>
                <a:cubicBezTo>
                  <a:pt x="576729" y="59765"/>
                  <a:pt x="685799" y="268942"/>
                  <a:pt x="824752" y="261471"/>
                </a:cubicBezTo>
                <a:cubicBezTo>
                  <a:pt x="963705" y="254000"/>
                  <a:pt x="1134035" y="20918"/>
                  <a:pt x="1272988" y="10459"/>
                </a:cubicBezTo>
                <a:cubicBezTo>
                  <a:pt x="1411941" y="0"/>
                  <a:pt x="1658470" y="198718"/>
                  <a:pt x="1658470" y="198718"/>
                </a:cubicBezTo>
                <a:lnTo>
                  <a:pt x="1658470" y="198718"/>
                </a:lnTo>
                <a:lnTo>
                  <a:pt x="1658470" y="198718"/>
                </a:lnTo>
              </a:path>
            </a:pathLst>
          </a:cu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Forme libre 84"/>
          <p:cNvSpPr/>
          <p:nvPr/>
        </p:nvSpPr>
        <p:spPr>
          <a:xfrm rot="14195685">
            <a:off x="2675125" y="3191866"/>
            <a:ext cx="2854478" cy="268942"/>
          </a:xfrm>
          <a:custGeom>
            <a:avLst/>
            <a:gdLst>
              <a:gd name="connsiteX0" fmla="*/ 0 w 1658470"/>
              <a:gd name="connsiteY0" fmla="*/ 234577 h 268942"/>
              <a:gd name="connsiteX1" fmla="*/ 439270 w 1658470"/>
              <a:gd name="connsiteY1" fmla="*/ 55283 h 268942"/>
              <a:gd name="connsiteX2" fmla="*/ 824752 w 1658470"/>
              <a:gd name="connsiteY2" fmla="*/ 261471 h 268942"/>
              <a:gd name="connsiteX3" fmla="*/ 1272988 w 1658470"/>
              <a:gd name="connsiteY3" fmla="*/ 10459 h 268942"/>
              <a:gd name="connsiteX4" fmla="*/ 1658470 w 1658470"/>
              <a:gd name="connsiteY4" fmla="*/ 198718 h 268942"/>
              <a:gd name="connsiteX5" fmla="*/ 1658470 w 1658470"/>
              <a:gd name="connsiteY5" fmla="*/ 198718 h 268942"/>
              <a:gd name="connsiteX6" fmla="*/ 1658470 w 1658470"/>
              <a:gd name="connsiteY6" fmla="*/ 198718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470" h="268942">
                <a:moveTo>
                  <a:pt x="0" y="234577"/>
                </a:moveTo>
                <a:cubicBezTo>
                  <a:pt x="150905" y="142689"/>
                  <a:pt x="301811" y="50801"/>
                  <a:pt x="439270" y="55283"/>
                </a:cubicBezTo>
                <a:cubicBezTo>
                  <a:pt x="576729" y="59765"/>
                  <a:pt x="685799" y="268942"/>
                  <a:pt x="824752" y="261471"/>
                </a:cubicBezTo>
                <a:cubicBezTo>
                  <a:pt x="963705" y="254000"/>
                  <a:pt x="1134035" y="20918"/>
                  <a:pt x="1272988" y="10459"/>
                </a:cubicBezTo>
                <a:cubicBezTo>
                  <a:pt x="1411941" y="0"/>
                  <a:pt x="1658470" y="198718"/>
                  <a:pt x="1658470" y="198718"/>
                </a:cubicBezTo>
                <a:lnTo>
                  <a:pt x="1658470" y="198718"/>
                </a:lnTo>
                <a:lnTo>
                  <a:pt x="1658470" y="198718"/>
                </a:lnTo>
              </a:path>
            </a:pathLst>
          </a:cu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254"/>
          <p:cNvGrpSpPr/>
          <p:nvPr/>
        </p:nvGrpSpPr>
        <p:grpSpPr>
          <a:xfrm>
            <a:off x="2123728" y="1844824"/>
            <a:ext cx="432048" cy="1916738"/>
            <a:chOff x="2123728" y="1844824"/>
            <a:chExt cx="432048" cy="1916738"/>
          </a:xfrm>
        </p:grpSpPr>
        <p:cxnSp>
          <p:nvCxnSpPr>
            <p:cNvPr id="46" name="Connecteur droit 45"/>
            <p:cNvCxnSpPr/>
            <p:nvPr/>
          </p:nvCxnSpPr>
          <p:spPr>
            <a:xfrm flipV="1">
              <a:off x="2339752" y="1844824"/>
              <a:ext cx="0" cy="1916738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>
              <a:off x="2123728" y="2492896"/>
              <a:ext cx="432048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dirty="0" err="1" smtClean="0"/>
                <a:t>Conv</a:t>
              </a:r>
              <a:r>
                <a:rPr lang="fr-FR" sz="800" b="1" dirty="0" smtClean="0"/>
                <a:t>.</a:t>
              </a:r>
              <a:endParaRPr lang="fr-FR" sz="800" b="1" dirty="0"/>
            </a:p>
          </p:txBody>
        </p:sp>
      </p:grp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89040"/>
            <a:ext cx="1033200" cy="89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Rectangle 60"/>
          <p:cNvSpPr/>
          <p:nvPr/>
        </p:nvSpPr>
        <p:spPr>
          <a:xfrm>
            <a:off x="5868144" y="3789040"/>
            <a:ext cx="720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5940152" y="4437112"/>
            <a:ext cx="2052228" cy="20348"/>
          </a:xfrm>
          <a:prstGeom prst="lin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>
            <a:off x="2843808" y="4509120"/>
            <a:ext cx="392741" cy="2450"/>
          </a:xfrm>
          <a:prstGeom prst="lin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99"/>
          <p:cNvGrpSpPr/>
          <p:nvPr/>
        </p:nvGrpSpPr>
        <p:grpSpPr>
          <a:xfrm>
            <a:off x="568958" y="6093296"/>
            <a:ext cx="2592208" cy="307777"/>
            <a:chOff x="35496" y="5661248"/>
            <a:chExt cx="2592208" cy="307777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1907704" y="5815136"/>
              <a:ext cx="720000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35496" y="5661248"/>
              <a:ext cx="1904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Flux  des signaux Vidéo</a:t>
              </a:r>
              <a:endParaRPr lang="fr-FR" sz="1400" b="1" dirty="0"/>
            </a:p>
          </p:txBody>
        </p:sp>
      </p:grpSp>
      <p:cxnSp>
        <p:nvCxnSpPr>
          <p:cNvPr id="40" name="Connecteur droit 39"/>
          <p:cNvCxnSpPr/>
          <p:nvPr/>
        </p:nvCxnSpPr>
        <p:spPr>
          <a:xfrm>
            <a:off x="1344706" y="4069976"/>
            <a:ext cx="779929" cy="896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100"/>
          <p:cNvGrpSpPr/>
          <p:nvPr/>
        </p:nvGrpSpPr>
        <p:grpSpPr>
          <a:xfrm>
            <a:off x="971600" y="5733256"/>
            <a:ext cx="2189566" cy="307777"/>
            <a:chOff x="323528" y="5949280"/>
            <a:chExt cx="2189566" cy="307777"/>
          </a:xfrm>
          <a:solidFill>
            <a:schemeClr val="bg1"/>
          </a:solidFill>
        </p:grpSpPr>
        <p:sp>
          <p:nvSpPr>
            <p:cNvPr id="63" name="ZoneTexte 62"/>
            <p:cNvSpPr txBox="1"/>
            <p:nvPr/>
          </p:nvSpPr>
          <p:spPr>
            <a:xfrm>
              <a:off x="323528" y="5949280"/>
              <a:ext cx="140448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Réseau Ethernet</a:t>
              </a:r>
              <a:endParaRPr lang="fr-FR" sz="1400" b="1" dirty="0"/>
            </a:p>
          </p:txBody>
        </p:sp>
        <p:cxnSp>
          <p:nvCxnSpPr>
            <p:cNvPr id="64" name="Connecteur droit 63"/>
            <p:cNvCxnSpPr/>
            <p:nvPr/>
          </p:nvCxnSpPr>
          <p:spPr>
            <a:xfrm>
              <a:off x="1793014" y="6124927"/>
              <a:ext cx="720080" cy="0"/>
            </a:xfrm>
            <a:prstGeom prst="line">
              <a:avLst/>
            </a:prstGeom>
            <a:grpFill/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28"/>
          <p:cNvCxnSpPr/>
          <p:nvPr/>
        </p:nvCxnSpPr>
        <p:spPr>
          <a:xfrm flipV="1">
            <a:off x="2339752" y="1843826"/>
            <a:ext cx="283586" cy="998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2123728" y="3717032"/>
            <a:ext cx="432048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cap="all" dirty="0" smtClean="0"/>
              <a:t>HDMI</a:t>
            </a:r>
            <a:endParaRPr lang="fr-FR" sz="800" b="1" u="sng" cap="all" dirty="0" smtClean="0"/>
          </a:p>
        </p:txBody>
      </p:sp>
      <p:cxnSp>
        <p:nvCxnSpPr>
          <p:cNvPr id="72" name="Connecteur droit 71"/>
          <p:cNvCxnSpPr/>
          <p:nvPr/>
        </p:nvCxnSpPr>
        <p:spPr>
          <a:xfrm>
            <a:off x="2771800" y="4005064"/>
            <a:ext cx="392741" cy="2450"/>
          </a:xfrm>
          <a:prstGeom prst="lin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2123728" y="4365104"/>
            <a:ext cx="72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cap="all" dirty="0" smtClean="0"/>
              <a:t>ENREG</a:t>
            </a:r>
            <a:endParaRPr lang="fr-FR" sz="1000" b="1" u="sng" cap="all" dirty="0" smtClean="0"/>
          </a:p>
        </p:txBody>
      </p:sp>
      <p:grpSp>
        <p:nvGrpSpPr>
          <p:cNvPr id="7" name="Groupe 72"/>
          <p:cNvGrpSpPr/>
          <p:nvPr/>
        </p:nvGrpSpPr>
        <p:grpSpPr>
          <a:xfrm>
            <a:off x="7812360" y="4005064"/>
            <a:ext cx="1032472" cy="1008112"/>
            <a:chOff x="3131841" y="4293097"/>
            <a:chExt cx="1032472" cy="10081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1841" y="4293097"/>
              <a:ext cx="1032472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7944" y="4617133"/>
              <a:ext cx="50026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47" name="Connecteur droit 46"/>
          <p:cNvCxnSpPr/>
          <p:nvPr/>
        </p:nvCxnSpPr>
        <p:spPr>
          <a:xfrm>
            <a:off x="2771800" y="4941168"/>
            <a:ext cx="392741" cy="2450"/>
          </a:xfrm>
          <a:prstGeom prst="lin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2123728" y="4797152"/>
            <a:ext cx="72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cap="all" dirty="0" smtClean="0"/>
              <a:t>PANEL</a:t>
            </a:r>
            <a:endParaRPr lang="fr-FR" sz="1000" b="1" u="sng" cap="all" dirty="0" smtClean="0"/>
          </a:p>
        </p:txBody>
      </p:sp>
      <p:grpSp>
        <p:nvGrpSpPr>
          <p:cNvPr id="8" name="Groupe 94"/>
          <p:cNvGrpSpPr/>
          <p:nvPr/>
        </p:nvGrpSpPr>
        <p:grpSpPr>
          <a:xfrm>
            <a:off x="2627784" y="1628800"/>
            <a:ext cx="1147427" cy="504056"/>
            <a:chOff x="3923928" y="2132856"/>
            <a:chExt cx="1147427" cy="504056"/>
          </a:xfrm>
        </p:grpSpPr>
        <p:grpSp>
          <p:nvGrpSpPr>
            <p:cNvPr id="9" name="Groupe 64"/>
            <p:cNvGrpSpPr>
              <a:grpSpLocks noChangeAspect="1"/>
            </p:cNvGrpSpPr>
            <p:nvPr/>
          </p:nvGrpSpPr>
          <p:grpSpPr>
            <a:xfrm>
              <a:off x="4139952" y="2132856"/>
              <a:ext cx="931403" cy="504056"/>
              <a:chOff x="7020272" y="2780928"/>
              <a:chExt cx="1584176" cy="857319"/>
            </a:xfrm>
          </p:grpSpPr>
          <p:pic>
            <p:nvPicPr>
              <p:cNvPr id="14" name="Image 13" descr="ATEM PC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020272" y="2780928"/>
                <a:ext cx="1584176" cy="857319"/>
              </a:xfrm>
              <a:prstGeom prst="rect">
                <a:avLst/>
              </a:prstGeom>
            </p:spPr>
          </p:pic>
          <p:pic>
            <p:nvPicPr>
              <p:cNvPr id="15" name="Image 14" descr="OBS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236296" y="2852936"/>
                <a:ext cx="1152128" cy="648072"/>
              </a:xfrm>
              <a:prstGeom prst="rect">
                <a:avLst/>
              </a:prstGeom>
            </p:spPr>
          </p:pic>
        </p:grpSp>
        <p:sp>
          <p:nvSpPr>
            <p:cNvPr id="102" name="ZoneTexte 101"/>
            <p:cNvSpPr txBox="1"/>
            <p:nvPr/>
          </p:nvSpPr>
          <p:spPr>
            <a:xfrm>
              <a:off x="3923928" y="2204864"/>
              <a:ext cx="360040" cy="21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cap="all" dirty="0" smtClean="0"/>
                <a:t>USB</a:t>
              </a:r>
              <a:endParaRPr lang="fr-FR" sz="800" b="1" u="sng" cap="all" dirty="0" smtClean="0"/>
            </a:p>
          </p:txBody>
        </p:sp>
      </p:grpSp>
      <p:sp>
        <p:nvSpPr>
          <p:cNvPr id="248" name="ZoneTexte 247"/>
          <p:cNvSpPr txBox="1"/>
          <p:nvPr/>
        </p:nvSpPr>
        <p:spPr>
          <a:xfrm>
            <a:off x="3131840" y="3825044"/>
            <a:ext cx="216024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cap="all" dirty="0" smtClean="0"/>
              <a:t>routeur</a:t>
            </a:r>
            <a:endParaRPr lang="fr-FR" sz="1000" b="1" u="sng" cap="all" dirty="0" smtClean="0"/>
          </a:p>
        </p:txBody>
      </p:sp>
      <p:cxnSp>
        <p:nvCxnSpPr>
          <p:cNvPr id="62" name="Connecteur droit 61"/>
          <p:cNvCxnSpPr/>
          <p:nvPr/>
        </p:nvCxnSpPr>
        <p:spPr>
          <a:xfrm flipV="1">
            <a:off x="2339732" y="4149080"/>
            <a:ext cx="40" cy="216024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123728" y="3933056"/>
            <a:ext cx="72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cap="all" dirty="0" smtClean="0"/>
              <a:t>MEL</a:t>
            </a:r>
            <a:endParaRPr lang="fr-FR" sz="1000" b="1" u="sng" cap="all" dirty="0" smtClean="0"/>
          </a:p>
        </p:txBody>
      </p:sp>
      <p:sp>
        <p:nvSpPr>
          <p:cNvPr id="109" name="Ellipse 108"/>
          <p:cNvSpPr/>
          <p:nvPr/>
        </p:nvSpPr>
        <p:spPr>
          <a:xfrm>
            <a:off x="611560" y="33265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1907704" y="1484784"/>
            <a:ext cx="1944216" cy="396044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2289490" y="5085184"/>
            <a:ext cx="11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cap="all" dirty="0" smtClean="0"/>
              <a:t>Régie </a:t>
            </a:r>
            <a:r>
              <a:rPr lang="fr-FR" cap="all" dirty="0" err="1" smtClean="0"/>
              <a:t>tvn</a:t>
            </a:r>
            <a:endParaRPr lang="fr-FR" cap="all" dirty="0"/>
          </a:p>
        </p:txBody>
      </p:sp>
      <p:sp>
        <p:nvSpPr>
          <p:cNvPr id="57" name="Rectangle 56"/>
          <p:cNvSpPr/>
          <p:nvPr/>
        </p:nvSpPr>
        <p:spPr>
          <a:xfrm>
            <a:off x="5868144" y="3861048"/>
            <a:ext cx="720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3419872" y="908720"/>
            <a:ext cx="3528392" cy="5688632"/>
          </a:xfrm>
          <a:prstGeom prst="line">
            <a:avLst/>
          </a:prstGeom>
          <a:ln w="69850" cmpd="tri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orme libre 76"/>
          <p:cNvSpPr/>
          <p:nvPr/>
        </p:nvSpPr>
        <p:spPr>
          <a:xfrm>
            <a:off x="5076056" y="1124744"/>
            <a:ext cx="3672408" cy="3096344"/>
          </a:xfrm>
          <a:custGeom>
            <a:avLst/>
            <a:gdLst>
              <a:gd name="connsiteX0" fmla="*/ 1909483 w 3648636"/>
              <a:gd name="connsiteY0" fmla="*/ 0 h 3191435"/>
              <a:gd name="connsiteX1" fmla="*/ 0 w 3648636"/>
              <a:gd name="connsiteY1" fmla="*/ 3164541 h 3191435"/>
              <a:gd name="connsiteX2" fmla="*/ 2796989 w 3648636"/>
              <a:gd name="connsiteY2" fmla="*/ 3191435 h 3191435"/>
              <a:gd name="connsiteX3" fmla="*/ 3092824 w 3648636"/>
              <a:gd name="connsiteY3" fmla="*/ 2904565 h 3191435"/>
              <a:gd name="connsiteX4" fmla="*/ 3648636 w 3648636"/>
              <a:gd name="connsiteY4" fmla="*/ 3092823 h 3191435"/>
              <a:gd name="connsiteX5" fmla="*/ 3630706 w 3648636"/>
              <a:gd name="connsiteY5" fmla="*/ 26894 h 3191435"/>
              <a:gd name="connsiteX6" fmla="*/ 1909483 w 3648636"/>
              <a:gd name="connsiteY6" fmla="*/ 0 h 31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8636" h="3191435">
                <a:moveTo>
                  <a:pt x="1909483" y="0"/>
                </a:moveTo>
                <a:lnTo>
                  <a:pt x="0" y="3164541"/>
                </a:lnTo>
                <a:lnTo>
                  <a:pt x="2796989" y="3191435"/>
                </a:lnTo>
                <a:lnTo>
                  <a:pt x="3092824" y="2904565"/>
                </a:lnTo>
                <a:lnTo>
                  <a:pt x="3648636" y="3092823"/>
                </a:lnTo>
                <a:lnTo>
                  <a:pt x="3630706" y="26894"/>
                </a:lnTo>
                <a:lnTo>
                  <a:pt x="1909483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4" name="Connecteur droit 93"/>
          <p:cNvCxnSpPr/>
          <p:nvPr/>
        </p:nvCxnSpPr>
        <p:spPr>
          <a:xfrm>
            <a:off x="4948518" y="4446494"/>
            <a:ext cx="991634" cy="10570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5940152" y="4452373"/>
            <a:ext cx="1850177" cy="9382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orme libre 88"/>
          <p:cNvSpPr/>
          <p:nvPr/>
        </p:nvSpPr>
        <p:spPr>
          <a:xfrm>
            <a:off x="3693459" y="4724400"/>
            <a:ext cx="5056094" cy="1792941"/>
          </a:xfrm>
          <a:custGeom>
            <a:avLst/>
            <a:gdLst>
              <a:gd name="connsiteX0" fmla="*/ 4114800 w 5056094"/>
              <a:gd name="connsiteY0" fmla="*/ 35859 h 1792941"/>
              <a:gd name="connsiteX1" fmla="*/ 1075765 w 5056094"/>
              <a:gd name="connsiteY1" fmla="*/ 0 h 1792941"/>
              <a:gd name="connsiteX2" fmla="*/ 0 w 5056094"/>
              <a:gd name="connsiteY2" fmla="*/ 1792941 h 1792941"/>
              <a:gd name="connsiteX3" fmla="*/ 5056094 w 5056094"/>
              <a:gd name="connsiteY3" fmla="*/ 1792941 h 1792941"/>
              <a:gd name="connsiteX4" fmla="*/ 5038165 w 5056094"/>
              <a:gd name="connsiteY4" fmla="*/ 188259 h 1792941"/>
              <a:gd name="connsiteX5" fmla="*/ 4706470 w 5056094"/>
              <a:gd name="connsiteY5" fmla="*/ 394447 h 1792941"/>
              <a:gd name="connsiteX6" fmla="*/ 4329953 w 5056094"/>
              <a:gd name="connsiteY6" fmla="*/ 295835 h 1792941"/>
              <a:gd name="connsiteX7" fmla="*/ 4114800 w 5056094"/>
              <a:gd name="connsiteY7" fmla="*/ 35859 h 179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094" h="1792941">
                <a:moveTo>
                  <a:pt x="4114800" y="35859"/>
                </a:moveTo>
                <a:lnTo>
                  <a:pt x="1075765" y="0"/>
                </a:lnTo>
                <a:lnTo>
                  <a:pt x="0" y="1792941"/>
                </a:lnTo>
                <a:lnTo>
                  <a:pt x="5056094" y="1792941"/>
                </a:lnTo>
                <a:lnTo>
                  <a:pt x="5038165" y="188259"/>
                </a:lnTo>
                <a:lnTo>
                  <a:pt x="4706470" y="394447"/>
                </a:lnTo>
                <a:lnTo>
                  <a:pt x="4329953" y="295835"/>
                </a:lnTo>
                <a:lnTo>
                  <a:pt x="4114800" y="35859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6444208" y="3140968"/>
            <a:ext cx="14492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cap="all" dirty="0" smtClean="0">
                <a:solidFill>
                  <a:srgbClr val="00B050"/>
                </a:solidFill>
              </a:rPr>
              <a:t>Zone public</a:t>
            </a:r>
            <a:endParaRPr lang="fr-FR" b="1" cap="all" dirty="0">
              <a:solidFill>
                <a:srgbClr val="00B050"/>
              </a:solidFill>
            </a:endParaRPr>
          </a:p>
        </p:txBody>
      </p:sp>
      <p:pic>
        <p:nvPicPr>
          <p:cNvPr id="66" name="Image 65" descr="Camer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789040"/>
            <a:ext cx="792088" cy="554328"/>
          </a:xfrm>
          <a:prstGeom prst="rect">
            <a:avLst/>
          </a:prstGeom>
        </p:spPr>
      </p:pic>
      <p:sp>
        <p:nvSpPr>
          <p:cNvPr id="67" name="ZoneTexte 66"/>
          <p:cNvSpPr txBox="1"/>
          <p:nvPr/>
        </p:nvSpPr>
        <p:spPr>
          <a:xfrm>
            <a:off x="4139952" y="2276872"/>
            <a:ext cx="11671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cap="all" dirty="0" smtClean="0">
                <a:solidFill>
                  <a:srgbClr val="00B050"/>
                </a:solidFill>
              </a:rPr>
              <a:t>Zone </a:t>
            </a:r>
            <a:r>
              <a:rPr lang="fr-FR" b="1" cap="all" dirty="0" err="1" smtClean="0">
                <a:solidFill>
                  <a:srgbClr val="00B050"/>
                </a:solidFill>
              </a:rPr>
              <a:t>tvn</a:t>
            </a:r>
            <a:endParaRPr lang="fr-FR" b="1" cap="all" dirty="0">
              <a:solidFill>
                <a:srgbClr val="00B05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2069722" y="404664"/>
            <a:ext cx="50045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smtClean="0"/>
              <a:t>CONFIGURATION 2 AVEC BOX INTERNET</a:t>
            </a:r>
            <a:endParaRPr lang="fr-FR" b="1" u="sng" cap="all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ZoneTexte 256"/>
          <p:cNvSpPr txBox="1"/>
          <p:nvPr/>
        </p:nvSpPr>
        <p:spPr>
          <a:xfrm>
            <a:off x="3851920" y="2636912"/>
            <a:ext cx="11671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cap="all" dirty="0" smtClean="0">
                <a:solidFill>
                  <a:srgbClr val="00B050"/>
                </a:solidFill>
              </a:rPr>
              <a:t>Zone </a:t>
            </a:r>
            <a:r>
              <a:rPr lang="fr-FR" b="1" cap="all" dirty="0" err="1" smtClean="0">
                <a:solidFill>
                  <a:srgbClr val="00B050"/>
                </a:solidFill>
              </a:rPr>
              <a:t>tvn</a:t>
            </a:r>
            <a:endParaRPr lang="fr-FR" b="1" cap="all" dirty="0">
              <a:solidFill>
                <a:srgbClr val="00B050"/>
              </a:solidFill>
            </a:endParaRPr>
          </a:p>
        </p:txBody>
      </p:sp>
      <p:sp>
        <p:nvSpPr>
          <p:cNvPr id="84" name="Forme libre 83"/>
          <p:cNvSpPr/>
          <p:nvPr/>
        </p:nvSpPr>
        <p:spPr>
          <a:xfrm rot="8108533">
            <a:off x="3058513" y="3225394"/>
            <a:ext cx="2559047" cy="680390"/>
          </a:xfrm>
          <a:custGeom>
            <a:avLst/>
            <a:gdLst>
              <a:gd name="connsiteX0" fmla="*/ 0 w 1658470"/>
              <a:gd name="connsiteY0" fmla="*/ 234577 h 268942"/>
              <a:gd name="connsiteX1" fmla="*/ 439270 w 1658470"/>
              <a:gd name="connsiteY1" fmla="*/ 55283 h 268942"/>
              <a:gd name="connsiteX2" fmla="*/ 824752 w 1658470"/>
              <a:gd name="connsiteY2" fmla="*/ 261471 h 268942"/>
              <a:gd name="connsiteX3" fmla="*/ 1272988 w 1658470"/>
              <a:gd name="connsiteY3" fmla="*/ 10459 h 268942"/>
              <a:gd name="connsiteX4" fmla="*/ 1658470 w 1658470"/>
              <a:gd name="connsiteY4" fmla="*/ 198718 h 268942"/>
              <a:gd name="connsiteX5" fmla="*/ 1658470 w 1658470"/>
              <a:gd name="connsiteY5" fmla="*/ 198718 h 268942"/>
              <a:gd name="connsiteX6" fmla="*/ 1658470 w 1658470"/>
              <a:gd name="connsiteY6" fmla="*/ 198718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470" h="268942">
                <a:moveTo>
                  <a:pt x="0" y="234577"/>
                </a:moveTo>
                <a:cubicBezTo>
                  <a:pt x="150905" y="142689"/>
                  <a:pt x="301811" y="50801"/>
                  <a:pt x="439270" y="55283"/>
                </a:cubicBezTo>
                <a:cubicBezTo>
                  <a:pt x="576729" y="59765"/>
                  <a:pt x="685799" y="268942"/>
                  <a:pt x="824752" y="261471"/>
                </a:cubicBezTo>
                <a:cubicBezTo>
                  <a:pt x="963705" y="254000"/>
                  <a:pt x="1134035" y="20918"/>
                  <a:pt x="1272988" y="10459"/>
                </a:cubicBezTo>
                <a:cubicBezTo>
                  <a:pt x="1411941" y="0"/>
                  <a:pt x="1658470" y="198718"/>
                  <a:pt x="1658470" y="198718"/>
                </a:cubicBezTo>
                <a:lnTo>
                  <a:pt x="1658470" y="198718"/>
                </a:lnTo>
                <a:lnTo>
                  <a:pt x="1658470" y="198718"/>
                </a:lnTo>
              </a:path>
            </a:pathLst>
          </a:cu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254"/>
          <p:cNvGrpSpPr/>
          <p:nvPr/>
        </p:nvGrpSpPr>
        <p:grpSpPr>
          <a:xfrm>
            <a:off x="2123728" y="1844824"/>
            <a:ext cx="432048" cy="1916738"/>
            <a:chOff x="2123728" y="1844824"/>
            <a:chExt cx="432048" cy="1916738"/>
          </a:xfrm>
        </p:grpSpPr>
        <p:cxnSp>
          <p:nvCxnSpPr>
            <p:cNvPr id="46" name="Connecteur droit 45"/>
            <p:cNvCxnSpPr/>
            <p:nvPr/>
          </p:nvCxnSpPr>
          <p:spPr>
            <a:xfrm flipV="1">
              <a:off x="2339752" y="1844824"/>
              <a:ext cx="0" cy="1916738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>
              <a:off x="2123728" y="2492896"/>
              <a:ext cx="432048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dirty="0" err="1" smtClean="0"/>
                <a:t>Conv</a:t>
              </a:r>
              <a:r>
                <a:rPr lang="fr-FR" sz="800" b="1" dirty="0" smtClean="0"/>
                <a:t>.</a:t>
              </a:r>
              <a:endParaRPr lang="fr-FR" sz="800" b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5868144" y="3789040"/>
            <a:ext cx="720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2" name="Connecteur droit 111"/>
          <p:cNvCxnSpPr/>
          <p:nvPr/>
        </p:nvCxnSpPr>
        <p:spPr>
          <a:xfrm>
            <a:off x="2843808" y="4509120"/>
            <a:ext cx="392741" cy="2450"/>
          </a:xfrm>
          <a:prstGeom prst="lin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015716" y="404664"/>
            <a:ext cx="51125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smtClean="0"/>
              <a:t>CONFIGURATION AVEC ETHERNET/5G</a:t>
            </a:r>
            <a:endParaRPr lang="fr-FR" b="1" u="sng" cap="all" dirty="0" smtClean="0"/>
          </a:p>
        </p:txBody>
      </p:sp>
      <p:grpSp>
        <p:nvGrpSpPr>
          <p:cNvPr id="3" name="Groupe 99"/>
          <p:cNvGrpSpPr/>
          <p:nvPr/>
        </p:nvGrpSpPr>
        <p:grpSpPr>
          <a:xfrm>
            <a:off x="568958" y="6093296"/>
            <a:ext cx="2592208" cy="307777"/>
            <a:chOff x="35496" y="5661248"/>
            <a:chExt cx="2592208" cy="307777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1907704" y="5815136"/>
              <a:ext cx="720000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35496" y="5661248"/>
              <a:ext cx="1904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Flux  des signaux Vidéo</a:t>
              </a:r>
              <a:endParaRPr lang="fr-FR" sz="1400" b="1" dirty="0"/>
            </a:p>
          </p:txBody>
        </p:sp>
      </p:grpSp>
      <p:cxnSp>
        <p:nvCxnSpPr>
          <p:cNvPr id="40" name="Connecteur droit 39"/>
          <p:cNvCxnSpPr/>
          <p:nvPr/>
        </p:nvCxnSpPr>
        <p:spPr>
          <a:xfrm>
            <a:off x="1344706" y="4069976"/>
            <a:ext cx="779929" cy="896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100"/>
          <p:cNvGrpSpPr/>
          <p:nvPr/>
        </p:nvGrpSpPr>
        <p:grpSpPr>
          <a:xfrm>
            <a:off x="971600" y="5733256"/>
            <a:ext cx="2189566" cy="307777"/>
            <a:chOff x="323528" y="5949280"/>
            <a:chExt cx="2189566" cy="307777"/>
          </a:xfrm>
          <a:solidFill>
            <a:schemeClr val="bg1"/>
          </a:solidFill>
        </p:grpSpPr>
        <p:sp>
          <p:nvSpPr>
            <p:cNvPr id="63" name="ZoneTexte 62"/>
            <p:cNvSpPr txBox="1"/>
            <p:nvPr/>
          </p:nvSpPr>
          <p:spPr>
            <a:xfrm>
              <a:off x="323528" y="5949280"/>
              <a:ext cx="140448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Réseau Ethernet</a:t>
              </a:r>
              <a:endParaRPr lang="fr-FR" sz="1400" b="1" dirty="0"/>
            </a:p>
          </p:txBody>
        </p:sp>
        <p:cxnSp>
          <p:nvCxnSpPr>
            <p:cNvPr id="64" name="Connecteur droit 63"/>
            <p:cNvCxnSpPr/>
            <p:nvPr/>
          </p:nvCxnSpPr>
          <p:spPr>
            <a:xfrm>
              <a:off x="1793014" y="6124927"/>
              <a:ext cx="720080" cy="0"/>
            </a:xfrm>
            <a:prstGeom prst="line">
              <a:avLst/>
            </a:prstGeom>
            <a:grpFill/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28"/>
          <p:cNvCxnSpPr/>
          <p:nvPr/>
        </p:nvCxnSpPr>
        <p:spPr>
          <a:xfrm flipV="1">
            <a:off x="2339752" y="1843826"/>
            <a:ext cx="283586" cy="998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2123728" y="3717032"/>
            <a:ext cx="432048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cap="all" dirty="0" smtClean="0"/>
              <a:t>HDMI</a:t>
            </a:r>
            <a:endParaRPr lang="fr-FR" sz="800" b="1" u="sng" cap="all" dirty="0" smtClean="0"/>
          </a:p>
        </p:txBody>
      </p:sp>
      <p:cxnSp>
        <p:nvCxnSpPr>
          <p:cNvPr id="261" name="Connecteur droit 260"/>
          <p:cNvCxnSpPr/>
          <p:nvPr/>
        </p:nvCxnSpPr>
        <p:spPr>
          <a:xfrm flipH="1">
            <a:off x="3258009" y="2097741"/>
            <a:ext cx="14109" cy="1737574"/>
          </a:xfrm>
          <a:prstGeom prst="lin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2771800" y="4005064"/>
            <a:ext cx="392741" cy="2450"/>
          </a:xfrm>
          <a:prstGeom prst="lin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2123728" y="4365104"/>
            <a:ext cx="72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cap="all" dirty="0" smtClean="0"/>
              <a:t>ENREG</a:t>
            </a:r>
            <a:endParaRPr lang="fr-FR" sz="1000" b="1" u="sng" cap="all" dirty="0" smtClean="0"/>
          </a:p>
        </p:txBody>
      </p:sp>
      <p:cxnSp>
        <p:nvCxnSpPr>
          <p:cNvPr id="47" name="Connecteur droit 46"/>
          <p:cNvCxnSpPr/>
          <p:nvPr/>
        </p:nvCxnSpPr>
        <p:spPr>
          <a:xfrm>
            <a:off x="2771800" y="4941168"/>
            <a:ext cx="392741" cy="2450"/>
          </a:xfrm>
          <a:prstGeom prst="lin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2123728" y="4797152"/>
            <a:ext cx="72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cap="all" dirty="0" smtClean="0"/>
              <a:t>PANEL</a:t>
            </a:r>
            <a:endParaRPr lang="fr-FR" sz="1000" b="1" u="sng" cap="all" dirty="0" smtClean="0"/>
          </a:p>
        </p:txBody>
      </p:sp>
      <p:grpSp>
        <p:nvGrpSpPr>
          <p:cNvPr id="8" name="Groupe 94"/>
          <p:cNvGrpSpPr/>
          <p:nvPr/>
        </p:nvGrpSpPr>
        <p:grpSpPr>
          <a:xfrm>
            <a:off x="2627784" y="1628800"/>
            <a:ext cx="1147427" cy="504056"/>
            <a:chOff x="3923928" y="2132856"/>
            <a:chExt cx="1147427" cy="504056"/>
          </a:xfrm>
        </p:grpSpPr>
        <p:grpSp>
          <p:nvGrpSpPr>
            <p:cNvPr id="9" name="Groupe 64"/>
            <p:cNvGrpSpPr>
              <a:grpSpLocks noChangeAspect="1"/>
            </p:cNvGrpSpPr>
            <p:nvPr/>
          </p:nvGrpSpPr>
          <p:grpSpPr>
            <a:xfrm>
              <a:off x="4139952" y="2132856"/>
              <a:ext cx="931403" cy="504056"/>
              <a:chOff x="7020272" y="2780928"/>
              <a:chExt cx="1584176" cy="857319"/>
            </a:xfrm>
          </p:grpSpPr>
          <p:pic>
            <p:nvPicPr>
              <p:cNvPr id="14" name="Image 13" descr="ATEM PC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20272" y="2780928"/>
                <a:ext cx="1584176" cy="857319"/>
              </a:xfrm>
              <a:prstGeom prst="rect">
                <a:avLst/>
              </a:prstGeom>
            </p:spPr>
          </p:pic>
          <p:pic>
            <p:nvPicPr>
              <p:cNvPr id="15" name="Image 14" descr="OB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236296" y="2852936"/>
                <a:ext cx="1152128" cy="648072"/>
              </a:xfrm>
              <a:prstGeom prst="rect">
                <a:avLst/>
              </a:prstGeom>
            </p:spPr>
          </p:pic>
        </p:grpSp>
        <p:sp>
          <p:nvSpPr>
            <p:cNvPr id="102" name="ZoneTexte 101"/>
            <p:cNvSpPr txBox="1"/>
            <p:nvPr/>
          </p:nvSpPr>
          <p:spPr>
            <a:xfrm>
              <a:off x="3923928" y="2204864"/>
              <a:ext cx="360040" cy="21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cap="all" dirty="0" smtClean="0"/>
                <a:t>USB</a:t>
              </a:r>
              <a:endParaRPr lang="fr-FR" sz="800" b="1" u="sng" cap="all" dirty="0" smtClean="0"/>
            </a:p>
          </p:txBody>
        </p:sp>
      </p:grpSp>
      <p:sp>
        <p:nvSpPr>
          <p:cNvPr id="248" name="ZoneTexte 247"/>
          <p:cNvSpPr txBox="1"/>
          <p:nvPr/>
        </p:nvSpPr>
        <p:spPr>
          <a:xfrm>
            <a:off x="3131840" y="3825044"/>
            <a:ext cx="216024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cap="all" dirty="0" smtClean="0"/>
              <a:t>routeur</a:t>
            </a:r>
            <a:endParaRPr lang="fr-FR" sz="1000" b="1" u="sng" cap="all" dirty="0" smtClean="0"/>
          </a:p>
        </p:txBody>
      </p:sp>
      <p:cxnSp>
        <p:nvCxnSpPr>
          <p:cNvPr id="62" name="Connecteur droit 61"/>
          <p:cNvCxnSpPr/>
          <p:nvPr/>
        </p:nvCxnSpPr>
        <p:spPr>
          <a:xfrm flipV="1">
            <a:off x="2339732" y="4149080"/>
            <a:ext cx="40" cy="216024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123728" y="3933056"/>
            <a:ext cx="72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cap="all" dirty="0" smtClean="0"/>
              <a:t>MEL</a:t>
            </a:r>
            <a:endParaRPr lang="fr-FR" sz="1000" b="1" u="sng" cap="all" dirty="0" smtClean="0"/>
          </a:p>
        </p:txBody>
      </p:sp>
      <p:sp>
        <p:nvSpPr>
          <p:cNvPr id="109" name="Ellipse 108"/>
          <p:cNvSpPr/>
          <p:nvPr/>
        </p:nvSpPr>
        <p:spPr>
          <a:xfrm>
            <a:off x="611560" y="33265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grpSp>
        <p:nvGrpSpPr>
          <p:cNvPr id="10" name="Groupe 91"/>
          <p:cNvGrpSpPr/>
          <p:nvPr/>
        </p:nvGrpSpPr>
        <p:grpSpPr>
          <a:xfrm>
            <a:off x="3263153" y="1916832"/>
            <a:ext cx="12703" cy="2440015"/>
            <a:chOff x="3263153" y="1916832"/>
            <a:chExt cx="12703" cy="2440015"/>
          </a:xfrm>
        </p:grpSpPr>
        <p:cxnSp>
          <p:nvCxnSpPr>
            <p:cNvPr id="86" name="Connecteur droit 85"/>
            <p:cNvCxnSpPr/>
            <p:nvPr/>
          </p:nvCxnSpPr>
          <p:spPr>
            <a:xfrm flipV="1">
              <a:off x="3263153" y="3789043"/>
              <a:ext cx="1217" cy="567804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flipH="1">
              <a:off x="3263153" y="1916832"/>
              <a:ext cx="12703" cy="1902133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à coins arrondis 51"/>
          <p:cNvSpPr/>
          <p:nvPr/>
        </p:nvSpPr>
        <p:spPr>
          <a:xfrm>
            <a:off x="1907704" y="1484784"/>
            <a:ext cx="1944216" cy="396044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2289490" y="5085184"/>
            <a:ext cx="11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cap="all" dirty="0" smtClean="0"/>
              <a:t>Régie </a:t>
            </a:r>
            <a:r>
              <a:rPr lang="fr-FR" cap="all" dirty="0" err="1" smtClean="0"/>
              <a:t>tvn</a:t>
            </a:r>
            <a:endParaRPr lang="fr-FR" cap="all" dirty="0"/>
          </a:p>
        </p:txBody>
      </p:sp>
      <p:sp>
        <p:nvSpPr>
          <p:cNvPr id="57" name="Rectangle 56"/>
          <p:cNvSpPr/>
          <p:nvPr/>
        </p:nvSpPr>
        <p:spPr>
          <a:xfrm>
            <a:off x="5868144" y="3861048"/>
            <a:ext cx="720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3491880" y="836712"/>
            <a:ext cx="3384376" cy="5688632"/>
          </a:xfrm>
          <a:prstGeom prst="line">
            <a:avLst/>
          </a:prstGeom>
          <a:ln w="69850" cmpd="tri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e 52"/>
          <p:cNvGrpSpPr/>
          <p:nvPr/>
        </p:nvGrpSpPr>
        <p:grpSpPr>
          <a:xfrm>
            <a:off x="4966895" y="1628800"/>
            <a:ext cx="360040" cy="864096"/>
            <a:chOff x="5796136" y="1628800"/>
            <a:chExt cx="360040" cy="864096"/>
          </a:xfrm>
        </p:grpSpPr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36" y="2060848"/>
              <a:ext cx="25359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6136" y="1628800"/>
              <a:ext cx="360040" cy="44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6" name="ZoneTexte 75"/>
          <p:cNvSpPr txBox="1"/>
          <p:nvPr/>
        </p:nvSpPr>
        <p:spPr>
          <a:xfrm>
            <a:off x="3923928" y="1916832"/>
            <a:ext cx="962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Téléphone 5G</a:t>
            </a:r>
          </a:p>
          <a:p>
            <a:pPr algn="ctr"/>
            <a:r>
              <a:rPr lang="fr-FR" sz="1000" b="1" dirty="0" smtClean="0"/>
              <a:t>Modem ETHERNET </a:t>
            </a:r>
            <a:endParaRPr lang="fr-FR" sz="1000" b="1" dirty="0"/>
          </a:p>
        </p:txBody>
      </p:sp>
      <p:sp>
        <p:nvSpPr>
          <p:cNvPr id="88" name="Forme libre 87"/>
          <p:cNvSpPr/>
          <p:nvPr/>
        </p:nvSpPr>
        <p:spPr>
          <a:xfrm>
            <a:off x="3603812" y="941294"/>
            <a:ext cx="5316070" cy="5602941"/>
          </a:xfrm>
          <a:custGeom>
            <a:avLst/>
            <a:gdLst>
              <a:gd name="connsiteX0" fmla="*/ 3343835 w 5316070"/>
              <a:gd name="connsiteY0" fmla="*/ 0 h 5602941"/>
              <a:gd name="connsiteX1" fmla="*/ 0 w 5316070"/>
              <a:gd name="connsiteY1" fmla="*/ 5602941 h 5602941"/>
              <a:gd name="connsiteX2" fmla="*/ 5316070 w 5316070"/>
              <a:gd name="connsiteY2" fmla="*/ 5585012 h 5602941"/>
              <a:gd name="connsiteX3" fmla="*/ 5280212 w 5316070"/>
              <a:gd name="connsiteY3" fmla="*/ 17930 h 5602941"/>
              <a:gd name="connsiteX4" fmla="*/ 3343835 w 5316070"/>
              <a:gd name="connsiteY4" fmla="*/ 0 h 560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6070" h="5602941">
                <a:moveTo>
                  <a:pt x="3343835" y="0"/>
                </a:moveTo>
                <a:lnTo>
                  <a:pt x="0" y="5602941"/>
                </a:lnTo>
                <a:lnTo>
                  <a:pt x="5316070" y="5585012"/>
                </a:lnTo>
                <a:lnTo>
                  <a:pt x="5280212" y="17930"/>
                </a:lnTo>
                <a:lnTo>
                  <a:pt x="3343835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924944"/>
            <a:ext cx="545586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e 72"/>
          <p:cNvGrpSpPr/>
          <p:nvPr/>
        </p:nvGrpSpPr>
        <p:grpSpPr>
          <a:xfrm>
            <a:off x="7812360" y="4005064"/>
            <a:ext cx="1032472" cy="1008112"/>
            <a:chOff x="3131841" y="4293097"/>
            <a:chExt cx="1032472" cy="10081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31841" y="4293097"/>
              <a:ext cx="1032472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97944" y="4617133"/>
              <a:ext cx="50026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94" name="Connecteur droit 93"/>
          <p:cNvCxnSpPr/>
          <p:nvPr/>
        </p:nvCxnSpPr>
        <p:spPr>
          <a:xfrm>
            <a:off x="5207913" y="1803928"/>
            <a:ext cx="2892479" cy="2345152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6948264" y="2492896"/>
            <a:ext cx="14492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cap="all" dirty="0" smtClean="0">
                <a:solidFill>
                  <a:srgbClr val="00B050"/>
                </a:solidFill>
              </a:rPr>
              <a:t>Zone public</a:t>
            </a:r>
            <a:endParaRPr lang="fr-FR" b="1" cap="all" dirty="0">
              <a:solidFill>
                <a:srgbClr val="00B050"/>
              </a:solidFill>
            </a:endParaRPr>
          </a:p>
        </p:txBody>
      </p:sp>
      <p:sp>
        <p:nvSpPr>
          <p:cNvPr id="85" name="Forme libre 84"/>
          <p:cNvSpPr/>
          <p:nvPr/>
        </p:nvSpPr>
        <p:spPr>
          <a:xfrm rot="8108533">
            <a:off x="3046720" y="3235059"/>
            <a:ext cx="2559047" cy="680390"/>
          </a:xfrm>
          <a:custGeom>
            <a:avLst/>
            <a:gdLst>
              <a:gd name="connsiteX0" fmla="*/ 0 w 1658470"/>
              <a:gd name="connsiteY0" fmla="*/ 234577 h 268942"/>
              <a:gd name="connsiteX1" fmla="*/ 439270 w 1658470"/>
              <a:gd name="connsiteY1" fmla="*/ 55283 h 268942"/>
              <a:gd name="connsiteX2" fmla="*/ 824752 w 1658470"/>
              <a:gd name="connsiteY2" fmla="*/ 261471 h 268942"/>
              <a:gd name="connsiteX3" fmla="*/ 1272988 w 1658470"/>
              <a:gd name="connsiteY3" fmla="*/ 10459 h 268942"/>
              <a:gd name="connsiteX4" fmla="*/ 1658470 w 1658470"/>
              <a:gd name="connsiteY4" fmla="*/ 198718 h 268942"/>
              <a:gd name="connsiteX5" fmla="*/ 1658470 w 1658470"/>
              <a:gd name="connsiteY5" fmla="*/ 198718 h 268942"/>
              <a:gd name="connsiteX6" fmla="*/ 1658470 w 1658470"/>
              <a:gd name="connsiteY6" fmla="*/ 198718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470" h="268942">
                <a:moveTo>
                  <a:pt x="0" y="234577"/>
                </a:moveTo>
                <a:cubicBezTo>
                  <a:pt x="150905" y="142689"/>
                  <a:pt x="301811" y="50801"/>
                  <a:pt x="439270" y="55283"/>
                </a:cubicBezTo>
                <a:cubicBezTo>
                  <a:pt x="576729" y="59765"/>
                  <a:pt x="685799" y="268942"/>
                  <a:pt x="824752" y="261471"/>
                </a:cubicBezTo>
                <a:cubicBezTo>
                  <a:pt x="963705" y="254000"/>
                  <a:pt x="1134035" y="20918"/>
                  <a:pt x="1272988" y="10459"/>
                </a:cubicBezTo>
                <a:cubicBezTo>
                  <a:pt x="1411941" y="0"/>
                  <a:pt x="1658470" y="198718"/>
                  <a:pt x="1658470" y="198718"/>
                </a:cubicBezTo>
                <a:lnTo>
                  <a:pt x="1658470" y="198718"/>
                </a:lnTo>
                <a:lnTo>
                  <a:pt x="1658470" y="198718"/>
                </a:lnTo>
              </a:path>
            </a:pathLst>
          </a:cu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" name="Image 91" descr="Camer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3789040"/>
            <a:ext cx="792088" cy="55432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535824">
            <a:off x="3391003" y="2580736"/>
            <a:ext cx="1685925" cy="73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e 254"/>
          <p:cNvGrpSpPr/>
          <p:nvPr/>
        </p:nvGrpSpPr>
        <p:grpSpPr>
          <a:xfrm>
            <a:off x="2123728" y="1844824"/>
            <a:ext cx="432048" cy="1916738"/>
            <a:chOff x="2123728" y="1844824"/>
            <a:chExt cx="432048" cy="1916738"/>
          </a:xfrm>
        </p:grpSpPr>
        <p:cxnSp>
          <p:nvCxnSpPr>
            <p:cNvPr id="46" name="Connecteur droit 45"/>
            <p:cNvCxnSpPr/>
            <p:nvPr/>
          </p:nvCxnSpPr>
          <p:spPr>
            <a:xfrm flipV="1">
              <a:off x="2339752" y="1844824"/>
              <a:ext cx="0" cy="1916738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>
              <a:off x="2123728" y="2492896"/>
              <a:ext cx="432048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800" b="1" dirty="0" err="1" smtClean="0"/>
                <a:t>Conv</a:t>
              </a:r>
              <a:r>
                <a:rPr lang="fr-FR" sz="800" b="1" dirty="0" smtClean="0"/>
                <a:t>.</a:t>
              </a:r>
              <a:endParaRPr lang="fr-FR" sz="800" b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5868144" y="3789040"/>
            <a:ext cx="720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2" name="Connecteur droit 111"/>
          <p:cNvCxnSpPr/>
          <p:nvPr/>
        </p:nvCxnSpPr>
        <p:spPr>
          <a:xfrm>
            <a:off x="2843808" y="4509120"/>
            <a:ext cx="392741" cy="2450"/>
          </a:xfrm>
          <a:prstGeom prst="lin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99"/>
          <p:cNvGrpSpPr/>
          <p:nvPr/>
        </p:nvGrpSpPr>
        <p:grpSpPr>
          <a:xfrm>
            <a:off x="568958" y="6093296"/>
            <a:ext cx="2592208" cy="307777"/>
            <a:chOff x="35496" y="5661248"/>
            <a:chExt cx="2592208" cy="307777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1907704" y="5815136"/>
              <a:ext cx="720000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35496" y="5661248"/>
              <a:ext cx="1904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Flux  des signaux Vidéo</a:t>
              </a:r>
              <a:endParaRPr lang="fr-FR" sz="1400" b="1" dirty="0"/>
            </a:p>
          </p:txBody>
        </p:sp>
      </p:grpSp>
      <p:cxnSp>
        <p:nvCxnSpPr>
          <p:cNvPr id="40" name="Connecteur droit 39"/>
          <p:cNvCxnSpPr/>
          <p:nvPr/>
        </p:nvCxnSpPr>
        <p:spPr>
          <a:xfrm>
            <a:off x="1344706" y="4069976"/>
            <a:ext cx="779929" cy="896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100"/>
          <p:cNvGrpSpPr/>
          <p:nvPr/>
        </p:nvGrpSpPr>
        <p:grpSpPr>
          <a:xfrm>
            <a:off x="971600" y="5733256"/>
            <a:ext cx="2189566" cy="307777"/>
            <a:chOff x="323528" y="5949280"/>
            <a:chExt cx="2189566" cy="307777"/>
          </a:xfrm>
          <a:solidFill>
            <a:schemeClr val="bg1"/>
          </a:solidFill>
        </p:grpSpPr>
        <p:sp>
          <p:nvSpPr>
            <p:cNvPr id="63" name="ZoneTexte 62"/>
            <p:cNvSpPr txBox="1"/>
            <p:nvPr/>
          </p:nvSpPr>
          <p:spPr>
            <a:xfrm>
              <a:off x="323528" y="5949280"/>
              <a:ext cx="140448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Réseau Ethernet</a:t>
              </a:r>
              <a:endParaRPr lang="fr-FR" sz="1400" b="1" dirty="0"/>
            </a:p>
          </p:txBody>
        </p:sp>
        <p:cxnSp>
          <p:nvCxnSpPr>
            <p:cNvPr id="64" name="Connecteur droit 63"/>
            <p:cNvCxnSpPr/>
            <p:nvPr/>
          </p:nvCxnSpPr>
          <p:spPr>
            <a:xfrm>
              <a:off x="1793014" y="6124927"/>
              <a:ext cx="720080" cy="0"/>
            </a:xfrm>
            <a:prstGeom prst="line">
              <a:avLst/>
            </a:prstGeom>
            <a:grpFill/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28"/>
          <p:cNvCxnSpPr/>
          <p:nvPr/>
        </p:nvCxnSpPr>
        <p:spPr>
          <a:xfrm flipV="1">
            <a:off x="2339752" y="1843826"/>
            <a:ext cx="283586" cy="998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2123728" y="3717032"/>
            <a:ext cx="432048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cap="all" dirty="0" smtClean="0"/>
              <a:t>HDMI</a:t>
            </a:r>
            <a:endParaRPr lang="fr-FR" sz="800" b="1" u="sng" cap="all" dirty="0" smtClean="0"/>
          </a:p>
        </p:txBody>
      </p:sp>
      <p:cxnSp>
        <p:nvCxnSpPr>
          <p:cNvPr id="261" name="Connecteur droit 260"/>
          <p:cNvCxnSpPr/>
          <p:nvPr/>
        </p:nvCxnSpPr>
        <p:spPr>
          <a:xfrm flipH="1">
            <a:off x="3258009" y="2097741"/>
            <a:ext cx="14109" cy="1737574"/>
          </a:xfrm>
          <a:prstGeom prst="lin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2771800" y="4005064"/>
            <a:ext cx="392741" cy="2450"/>
          </a:xfrm>
          <a:prstGeom prst="lin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2123728" y="4365104"/>
            <a:ext cx="72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cap="all" dirty="0" smtClean="0"/>
              <a:t>ENREG</a:t>
            </a:r>
            <a:endParaRPr lang="fr-FR" sz="1000" b="1" u="sng" cap="all" dirty="0" smtClean="0"/>
          </a:p>
        </p:txBody>
      </p:sp>
      <p:cxnSp>
        <p:nvCxnSpPr>
          <p:cNvPr id="47" name="Connecteur droit 46"/>
          <p:cNvCxnSpPr/>
          <p:nvPr/>
        </p:nvCxnSpPr>
        <p:spPr>
          <a:xfrm>
            <a:off x="2771800" y="4941168"/>
            <a:ext cx="392741" cy="2450"/>
          </a:xfrm>
          <a:prstGeom prst="lin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2123728" y="4797152"/>
            <a:ext cx="72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cap="all" dirty="0" smtClean="0"/>
              <a:t>PANEL</a:t>
            </a:r>
            <a:endParaRPr lang="fr-FR" sz="1000" b="1" u="sng" cap="all" dirty="0" smtClean="0"/>
          </a:p>
        </p:txBody>
      </p:sp>
      <p:grpSp>
        <p:nvGrpSpPr>
          <p:cNvPr id="7" name="Groupe 94"/>
          <p:cNvGrpSpPr/>
          <p:nvPr/>
        </p:nvGrpSpPr>
        <p:grpSpPr>
          <a:xfrm>
            <a:off x="2627784" y="1628800"/>
            <a:ext cx="1147427" cy="504056"/>
            <a:chOff x="3923928" y="2132856"/>
            <a:chExt cx="1147427" cy="504056"/>
          </a:xfrm>
        </p:grpSpPr>
        <p:grpSp>
          <p:nvGrpSpPr>
            <p:cNvPr id="8" name="Groupe 64"/>
            <p:cNvGrpSpPr>
              <a:grpSpLocks noChangeAspect="1"/>
            </p:cNvGrpSpPr>
            <p:nvPr/>
          </p:nvGrpSpPr>
          <p:grpSpPr>
            <a:xfrm>
              <a:off x="4139952" y="2132856"/>
              <a:ext cx="931403" cy="504056"/>
              <a:chOff x="7020272" y="2780928"/>
              <a:chExt cx="1584176" cy="857319"/>
            </a:xfrm>
          </p:grpSpPr>
          <p:pic>
            <p:nvPicPr>
              <p:cNvPr id="14" name="Image 13" descr="ATEM PC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020272" y="2780928"/>
                <a:ext cx="1584176" cy="857319"/>
              </a:xfrm>
              <a:prstGeom prst="rect">
                <a:avLst/>
              </a:prstGeom>
            </p:spPr>
          </p:pic>
          <p:pic>
            <p:nvPicPr>
              <p:cNvPr id="15" name="Image 14" descr="OBS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36296" y="2852936"/>
                <a:ext cx="1152128" cy="648072"/>
              </a:xfrm>
              <a:prstGeom prst="rect">
                <a:avLst/>
              </a:prstGeom>
            </p:spPr>
          </p:pic>
        </p:grpSp>
        <p:sp>
          <p:nvSpPr>
            <p:cNvPr id="102" name="ZoneTexte 101"/>
            <p:cNvSpPr txBox="1"/>
            <p:nvPr/>
          </p:nvSpPr>
          <p:spPr>
            <a:xfrm>
              <a:off x="3923928" y="2204864"/>
              <a:ext cx="360040" cy="21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cap="all" dirty="0" smtClean="0"/>
                <a:t>USB</a:t>
              </a:r>
              <a:endParaRPr lang="fr-FR" sz="800" b="1" u="sng" cap="all" dirty="0" smtClean="0"/>
            </a:p>
          </p:txBody>
        </p:sp>
      </p:grpSp>
      <p:sp>
        <p:nvSpPr>
          <p:cNvPr id="248" name="ZoneTexte 247"/>
          <p:cNvSpPr txBox="1"/>
          <p:nvPr/>
        </p:nvSpPr>
        <p:spPr>
          <a:xfrm>
            <a:off x="3131840" y="3825044"/>
            <a:ext cx="216024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cap="all" dirty="0" smtClean="0"/>
              <a:t>routeur</a:t>
            </a:r>
            <a:endParaRPr lang="fr-FR" sz="1000" b="1" u="sng" cap="all" dirty="0" smtClean="0"/>
          </a:p>
        </p:txBody>
      </p:sp>
      <p:cxnSp>
        <p:nvCxnSpPr>
          <p:cNvPr id="62" name="Connecteur droit 61"/>
          <p:cNvCxnSpPr/>
          <p:nvPr/>
        </p:nvCxnSpPr>
        <p:spPr>
          <a:xfrm flipV="1">
            <a:off x="2339732" y="4149080"/>
            <a:ext cx="40" cy="216024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123728" y="3933056"/>
            <a:ext cx="72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cap="all" dirty="0" smtClean="0"/>
              <a:t>MEL</a:t>
            </a:r>
            <a:endParaRPr lang="fr-FR" sz="1000" b="1" u="sng" cap="all" dirty="0" smtClean="0"/>
          </a:p>
        </p:txBody>
      </p:sp>
      <p:sp>
        <p:nvSpPr>
          <p:cNvPr id="109" name="Ellipse 108"/>
          <p:cNvSpPr/>
          <p:nvPr/>
        </p:nvSpPr>
        <p:spPr>
          <a:xfrm>
            <a:off x="611560" y="33265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grpSp>
        <p:nvGrpSpPr>
          <p:cNvPr id="9" name="Groupe 91"/>
          <p:cNvGrpSpPr/>
          <p:nvPr/>
        </p:nvGrpSpPr>
        <p:grpSpPr>
          <a:xfrm>
            <a:off x="3263153" y="1916832"/>
            <a:ext cx="12703" cy="2189003"/>
            <a:chOff x="3263153" y="1916832"/>
            <a:chExt cx="12703" cy="2189003"/>
          </a:xfrm>
        </p:grpSpPr>
        <p:cxnSp>
          <p:nvCxnSpPr>
            <p:cNvPr id="86" name="Connecteur droit 85"/>
            <p:cNvCxnSpPr/>
            <p:nvPr/>
          </p:nvCxnSpPr>
          <p:spPr>
            <a:xfrm flipV="1">
              <a:off x="3263153" y="3789043"/>
              <a:ext cx="1217" cy="316792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flipH="1">
              <a:off x="3263153" y="1916832"/>
              <a:ext cx="12703" cy="1902133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à coins arrondis 51"/>
          <p:cNvSpPr/>
          <p:nvPr/>
        </p:nvSpPr>
        <p:spPr>
          <a:xfrm>
            <a:off x="1907704" y="1484784"/>
            <a:ext cx="1944216" cy="396044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2289490" y="5085184"/>
            <a:ext cx="11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cap="all" dirty="0" smtClean="0"/>
              <a:t>Régie </a:t>
            </a:r>
            <a:r>
              <a:rPr lang="fr-FR" cap="all" dirty="0" err="1" smtClean="0"/>
              <a:t>tvn</a:t>
            </a:r>
            <a:endParaRPr lang="fr-FR" cap="all" dirty="0"/>
          </a:p>
        </p:txBody>
      </p:sp>
      <p:sp>
        <p:nvSpPr>
          <p:cNvPr id="57" name="Rectangle 56"/>
          <p:cNvSpPr/>
          <p:nvPr/>
        </p:nvSpPr>
        <p:spPr>
          <a:xfrm>
            <a:off x="5868144" y="3861048"/>
            <a:ext cx="720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3491880" y="836712"/>
            <a:ext cx="3384376" cy="5688632"/>
          </a:xfrm>
          <a:prstGeom prst="line">
            <a:avLst/>
          </a:prstGeom>
          <a:ln w="69850" cmpd="tri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ZoneTexte 256"/>
          <p:cNvSpPr txBox="1"/>
          <p:nvPr/>
        </p:nvSpPr>
        <p:spPr>
          <a:xfrm>
            <a:off x="5220072" y="1124744"/>
            <a:ext cx="11671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cap="all" dirty="0" smtClean="0">
                <a:solidFill>
                  <a:srgbClr val="00B050"/>
                </a:solidFill>
              </a:rPr>
              <a:t>Zone </a:t>
            </a:r>
            <a:r>
              <a:rPr lang="fr-FR" b="1" cap="all" dirty="0" err="1" smtClean="0">
                <a:solidFill>
                  <a:srgbClr val="00B050"/>
                </a:solidFill>
              </a:rPr>
              <a:t>tvn</a:t>
            </a:r>
            <a:endParaRPr lang="fr-FR" b="1" cap="all" dirty="0">
              <a:solidFill>
                <a:srgbClr val="00B050"/>
              </a:solidFill>
            </a:endParaRPr>
          </a:p>
        </p:txBody>
      </p:sp>
      <p:grpSp>
        <p:nvGrpSpPr>
          <p:cNvPr id="10" name="Groupe 52"/>
          <p:cNvGrpSpPr/>
          <p:nvPr/>
        </p:nvGrpSpPr>
        <p:grpSpPr>
          <a:xfrm>
            <a:off x="4966895" y="1628800"/>
            <a:ext cx="360040" cy="864096"/>
            <a:chOff x="5796136" y="1628800"/>
            <a:chExt cx="360040" cy="864096"/>
          </a:xfrm>
        </p:grpSpPr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6136" y="2060848"/>
              <a:ext cx="25359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6136" y="1628800"/>
              <a:ext cx="360040" cy="44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8" name="Forme libre 87"/>
          <p:cNvSpPr/>
          <p:nvPr/>
        </p:nvSpPr>
        <p:spPr>
          <a:xfrm>
            <a:off x="3603812" y="941294"/>
            <a:ext cx="5316070" cy="5602941"/>
          </a:xfrm>
          <a:custGeom>
            <a:avLst/>
            <a:gdLst>
              <a:gd name="connsiteX0" fmla="*/ 3343835 w 5316070"/>
              <a:gd name="connsiteY0" fmla="*/ 0 h 5602941"/>
              <a:gd name="connsiteX1" fmla="*/ 0 w 5316070"/>
              <a:gd name="connsiteY1" fmla="*/ 5602941 h 5602941"/>
              <a:gd name="connsiteX2" fmla="*/ 5316070 w 5316070"/>
              <a:gd name="connsiteY2" fmla="*/ 5585012 h 5602941"/>
              <a:gd name="connsiteX3" fmla="*/ 5280212 w 5316070"/>
              <a:gd name="connsiteY3" fmla="*/ 17930 h 5602941"/>
              <a:gd name="connsiteX4" fmla="*/ 3343835 w 5316070"/>
              <a:gd name="connsiteY4" fmla="*/ 0 h 560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6070" h="5602941">
                <a:moveTo>
                  <a:pt x="3343835" y="0"/>
                </a:moveTo>
                <a:lnTo>
                  <a:pt x="0" y="5602941"/>
                </a:lnTo>
                <a:lnTo>
                  <a:pt x="5316070" y="5585012"/>
                </a:lnTo>
                <a:lnTo>
                  <a:pt x="5280212" y="17930"/>
                </a:lnTo>
                <a:lnTo>
                  <a:pt x="3343835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924944"/>
            <a:ext cx="545586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e 72"/>
          <p:cNvGrpSpPr/>
          <p:nvPr/>
        </p:nvGrpSpPr>
        <p:grpSpPr>
          <a:xfrm>
            <a:off x="7812360" y="4005064"/>
            <a:ext cx="1032472" cy="1008112"/>
            <a:chOff x="3131841" y="4293097"/>
            <a:chExt cx="1032472" cy="10081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1841" y="4293097"/>
              <a:ext cx="1032472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97944" y="4617133"/>
              <a:ext cx="50026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4" name="ZoneTexte 73"/>
          <p:cNvSpPr txBox="1"/>
          <p:nvPr/>
        </p:nvSpPr>
        <p:spPr>
          <a:xfrm>
            <a:off x="6948264" y="2492896"/>
            <a:ext cx="14492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cap="all" dirty="0" smtClean="0">
                <a:solidFill>
                  <a:srgbClr val="00B050"/>
                </a:solidFill>
              </a:rPr>
              <a:t>Zone public</a:t>
            </a:r>
            <a:endParaRPr lang="fr-FR" b="1" cap="all" dirty="0">
              <a:solidFill>
                <a:srgbClr val="00B050"/>
              </a:solidFill>
            </a:endParaRPr>
          </a:p>
        </p:txBody>
      </p:sp>
      <p:grpSp>
        <p:nvGrpSpPr>
          <p:cNvPr id="65" name="Groupe 78"/>
          <p:cNvGrpSpPr/>
          <p:nvPr/>
        </p:nvGrpSpPr>
        <p:grpSpPr>
          <a:xfrm>
            <a:off x="3347864" y="3573016"/>
            <a:ext cx="419558" cy="432000"/>
            <a:chOff x="3923928" y="3140968"/>
            <a:chExt cx="419558" cy="4320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95936" y="3140968"/>
              <a:ext cx="34755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7" name="Connecteur droit 66"/>
            <p:cNvCxnSpPr>
              <a:stCxn id="66" idx="2"/>
            </p:cNvCxnSpPr>
            <p:nvPr/>
          </p:nvCxnSpPr>
          <p:spPr>
            <a:xfrm flipH="1">
              <a:off x="3923928" y="3572968"/>
              <a:ext cx="24578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ZoneTexte 68"/>
          <p:cNvSpPr txBox="1"/>
          <p:nvPr/>
        </p:nvSpPr>
        <p:spPr>
          <a:xfrm>
            <a:off x="4644008" y="2564904"/>
            <a:ext cx="962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Téléphone 5G HOTSPOT </a:t>
            </a:r>
            <a:endParaRPr lang="fr-FR" sz="1000" b="1" dirty="0"/>
          </a:p>
        </p:txBody>
      </p:sp>
      <p:cxnSp>
        <p:nvCxnSpPr>
          <p:cNvPr id="70" name="Connecteur droit 69"/>
          <p:cNvCxnSpPr/>
          <p:nvPr/>
        </p:nvCxnSpPr>
        <p:spPr>
          <a:xfrm flipV="1">
            <a:off x="3263153" y="1772816"/>
            <a:ext cx="1884911" cy="2350949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2015716" y="404664"/>
            <a:ext cx="51125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smtClean="0"/>
              <a:t>CONFIGURATION AVEC HOTSPOT/5G</a:t>
            </a:r>
            <a:endParaRPr lang="fr-FR" b="1" u="sng" cap="all" dirty="0" smtClean="0"/>
          </a:p>
        </p:txBody>
      </p:sp>
      <p:pic>
        <p:nvPicPr>
          <p:cNvPr id="87" name="Image 86" descr="Camer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9552" y="3789040"/>
            <a:ext cx="792088" cy="554328"/>
          </a:xfrm>
          <a:prstGeom prst="rect">
            <a:avLst/>
          </a:prstGeom>
        </p:spPr>
      </p:pic>
      <p:cxnSp>
        <p:nvCxnSpPr>
          <p:cNvPr id="89" name="Connecteur droit 88"/>
          <p:cNvCxnSpPr/>
          <p:nvPr/>
        </p:nvCxnSpPr>
        <p:spPr>
          <a:xfrm>
            <a:off x="5207913" y="1803928"/>
            <a:ext cx="2892479" cy="2345152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 descr="Cam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1028933" cy="720080"/>
          </a:xfrm>
          <a:prstGeom prst="rect">
            <a:avLst/>
          </a:prstGeom>
        </p:spPr>
      </p:pic>
      <p:cxnSp>
        <p:nvCxnSpPr>
          <p:cNvPr id="45" name="Connecteur droit 44"/>
          <p:cNvCxnSpPr/>
          <p:nvPr/>
        </p:nvCxnSpPr>
        <p:spPr>
          <a:xfrm>
            <a:off x="1619672" y="1052736"/>
            <a:ext cx="0" cy="525658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23528" y="5661248"/>
            <a:ext cx="8352928" cy="7200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467544" y="58052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CAMERAS</a:t>
            </a:r>
            <a:endParaRPr lang="fr-FR" sz="12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239852" y="580526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CABLES ET CONNECTIQUE</a:t>
            </a:r>
            <a:endParaRPr lang="fr-FR" sz="1200" b="1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6804248" y="1052736"/>
            <a:ext cx="0" cy="525658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6948264" y="580526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DIFFUSION ou PROJECTION</a:t>
            </a:r>
            <a:endParaRPr lang="fr-FR" sz="1200" b="1" dirty="0"/>
          </a:p>
        </p:txBody>
      </p:sp>
      <p:sp>
        <p:nvSpPr>
          <p:cNvPr id="107" name="ZoneTexte 106"/>
          <p:cNvSpPr txBox="1"/>
          <p:nvPr/>
        </p:nvSpPr>
        <p:spPr>
          <a:xfrm>
            <a:off x="1079612" y="259200"/>
            <a:ext cx="69847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cap="all" dirty="0" smtClean="0"/>
              <a:t>Tournage autonome sans régie</a:t>
            </a:r>
          </a:p>
        </p:txBody>
      </p:sp>
      <p:grpSp>
        <p:nvGrpSpPr>
          <p:cNvPr id="47" name="Groupe 46"/>
          <p:cNvGrpSpPr/>
          <p:nvPr/>
        </p:nvGrpSpPr>
        <p:grpSpPr>
          <a:xfrm>
            <a:off x="395536" y="1700808"/>
            <a:ext cx="8080616" cy="1522578"/>
            <a:chOff x="395536" y="1700808"/>
            <a:chExt cx="8080616" cy="1522578"/>
          </a:xfrm>
        </p:grpSpPr>
        <p:pic>
          <p:nvPicPr>
            <p:cNvPr id="9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1700808"/>
              <a:ext cx="1383872" cy="842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" name="ZoneTexte 97"/>
            <p:cNvSpPr txBox="1"/>
            <p:nvPr/>
          </p:nvSpPr>
          <p:spPr>
            <a:xfrm>
              <a:off x="7267183" y="2536141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/>
                <a:t>Vidéoprojecteur</a:t>
              </a:r>
            </a:p>
          </p:txBody>
        </p:sp>
        <p:pic>
          <p:nvPicPr>
            <p:cNvPr id="35" name="Image 34" descr="Camer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2503306"/>
              <a:ext cx="1028933" cy="720080"/>
            </a:xfrm>
            <a:prstGeom prst="rect">
              <a:avLst/>
            </a:prstGeom>
          </p:spPr>
        </p:pic>
        <p:cxnSp>
          <p:nvCxnSpPr>
            <p:cNvPr id="37" name="Connecteur droit 36"/>
            <p:cNvCxnSpPr/>
            <p:nvPr/>
          </p:nvCxnSpPr>
          <p:spPr>
            <a:xfrm>
              <a:off x="1424469" y="2863346"/>
              <a:ext cx="4515683" cy="467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5940152" y="2132856"/>
              <a:ext cx="1266939" cy="0"/>
            </a:xfrm>
            <a:prstGeom prst="line">
              <a:avLst/>
            </a:prstGeom>
            <a:ln w="2857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5940152" y="2132856"/>
              <a:ext cx="0" cy="7920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/>
          <p:cNvSpPr txBox="1"/>
          <p:nvPr/>
        </p:nvSpPr>
        <p:spPr>
          <a:xfrm>
            <a:off x="3635896" y="1556792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cap="small" dirty="0" smtClean="0"/>
              <a:t>Mono</a:t>
            </a:r>
            <a:endParaRPr lang="fr-FR" b="1" cap="small" dirty="0"/>
          </a:p>
        </p:txBody>
      </p:sp>
      <p:cxnSp>
        <p:nvCxnSpPr>
          <p:cNvPr id="40" name="Connecteur droit 39"/>
          <p:cNvCxnSpPr>
            <a:stCxn id="34" idx="3"/>
          </p:cNvCxnSpPr>
          <p:nvPr/>
        </p:nvCxnSpPr>
        <p:spPr>
          <a:xfrm>
            <a:off x="1424469" y="1772816"/>
            <a:ext cx="2139419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3419872" y="2708920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cap="small" dirty="0" smtClean="0"/>
              <a:t>Projection</a:t>
            </a:r>
            <a:endParaRPr lang="fr-FR" b="1" cap="small" dirty="0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52" name="Groupe 51"/>
          <p:cNvGrpSpPr/>
          <p:nvPr/>
        </p:nvGrpSpPr>
        <p:grpSpPr>
          <a:xfrm>
            <a:off x="395536" y="3468472"/>
            <a:ext cx="8136904" cy="2042759"/>
            <a:chOff x="395536" y="3468472"/>
            <a:chExt cx="8136904" cy="2042759"/>
          </a:xfrm>
        </p:grpSpPr>
        <p:pic>
          <p:nvPicPr>
            <p:cNvPr id="38" name="Image 37" descr="Camera pers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593836"/>
              <a:ext cx="1080000" cy="760857"/>
            </a:xfrm>
            <a:prstGeom prst="rect">
              <a:avLst/>
            </a:prstGeom>
          </p:spPr>
        </p:pic>
        <p:cxnSp>
          <p:nvCxnSpPr>
            <p:cNvPr id="39" name="Connecteur droit 38"/>
            <p:cNvCxnSpPr/>
            <p:nvPr/>
          </p:nvCxnSpPr>
          <p:spPr>
            <a:xfrm>
              <a:off x="1331640" y="4077072"/>
              <a:ext cx="5840125" cy="18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e 64"/>
            <p:cNvGrpSpPr>
              <a:grpSpLocks noChangeAspect="1"/>
            </p:cNvGrpSpPr>
            <p:nvPr/>
          </p:nvGrpSpPr>
          <p:grpSpPr>
            <a:xfrm>
              <a:off x="7109431" y="3468472"/>
              <a:ext cx="1260000" cy="681886"/>
              <a:chOff x="7020272" y="2780928"/>
              <a:chExt cx="1584176" cy="857319"/>
            </a:xfrm>
          </p:grpSpPr>
          <p:pic>
            <p:nvPicPr>
              <p:cNvPr id="80" name="Image 79" descr="ATEM PC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020272" y="2780928"/>
                <a:ext cx="1584176" cy="857319"/>
              </a:xfrm>
              <a:prstGeom prst="rect">
                <a:avLst/>
              </a:prstGeom>
            </p:spPr>
          </p:pic>
          <p:pic>
            <p:nvPicPr>
              <p:cNvPr id="82" name="Image 81" descr="OBS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236296" y="2852936"/>
                <a:ext cx="1152128" cy="648072"/>
              </a:xfrm>
              <a:prstGeom prst="rect">
                <a:avLst/>
              </a:prstGeom>
            </p:spPr>
          </p:pic>
        </p:grpSp>
        <p:sp>
          <p:nvSpPr>
            <p:cNvPr id="46" name="ZoneTexte 45"/>
            <p:cNvSpPr txBox="1"/>
            <p:nvPr/>
          </p:nvSpPr>
          <p:spPr>
            <a:xfrm>
              <a:off x="8172400" y="3645024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PC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563888" y="3888232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cap="small" dirty="0" smtClean="0"/>
                <a:t>Diffusion</a:t>
              </a:r>
              <a:endParaRPr lang="fr-FR" b="1" cap="small" dirty="0"/>
            </a:p>
          </p:txBody>
        </p:sp>
        <p:cxnSp>
          <p:nvCxnSpPr>
            <p:cNvPr id="43" name="Connecteur droit 42"/>
            <p:cNvCxnSpPr>
              <a:stCxn id="80" idx="2"/>
              <a:endCxn id="1026" idx="0"/>
            </p:cNvCxnSpPr>
            <p:nvPr/>
          </p:nvCxnSpPr>
          <p:spPr>
            <a:xfrm>
              <a:off x="7739431" y="4150358"/>
              <a:ext cx="0" cy="79081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ZoneTexte 87"/>
            <p:cNvSpPr txBox="1"/>
            <p:nvPr/>
          </p:nvSpPr>
          <p:spPr>
            <a:xfrm>
              <a:off x="7271379" y="4407264"/>
              <a:ext cx="936104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STREAMING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43387" y="4941168"/>
              <a:ext cx="792088" cy="57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73" grpId="0"/>
      <p:bldP spid="107" grpId="0" animBg="1"/>
      <p:bldP spid="32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4"/>
          <p:cNvCxnSpPr/>
          <p:nvPr/>
        </p:nvCxnSpPr>
        <p:spPr>
          <a:xfrm>
            <a:off x="1619672" y="1052736"/>
            <a:ext cx="0" cy="525658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771800" y="1052736"/>
            <a:ext cx="0" cy="547260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5652120" y="1052736"/>
            <a:ext cx="0" cy="547260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23528" y="5661248"/>
            <a:ext cx="835292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467544" y="591792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CAMERAS</a:t>
            </a:r>
            <a:endParaRPr lang="fr-FR" sz="12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1619672" y="573325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CABLES</a:t>
            </a:r>
          </a:p>
          <a:p>
            <a:pPr algn="ctr"/>
            <a:r>
              <a:rPr lang="fr-FR" sz="1200" b="1" dirty="0" smtClean="0"/>
              <a:t>ET</a:t>
            </a:r>
          </a:p>
          <a:p>
            <a:pPr algn="ctr"/>
            <a:r>
              <a:rPr lang="fr-FR" sz="1200" b="1" dirty="0" smtClean="0"/>
              <a:t>CONNECTIQUE</a:t>
            </a:r>
            <a:endParaRPr lang="fr-FR" sz="1200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3563888" y="3284984"/>
            <a:ext cx="1296144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err="1" smtClean="0"/>
              <a:t>RéGIE</a:t>
            </a:r>
            <a:endParaRPr lang="fr-FR" sz="2400" b="1" cap="all" dirty="0" smtClean="0"/>
          </a:p>
          <a:p>
            <a:pPr algn="ctr"/>
            <a:r>
              <a:rPr lang="fr-FR" sz="2400" b="1" cap="all" dirty="0" smtClean="0"/>
              <a:t>vidéo</a:t>
            </a:r>
            <a:endParaRPr lang="fr-FR" sz="2400" b="1" cap="all" dirty="0"/>
          </a:p>
        </p:txBody>
      </p:sp>
      <p:sp>
        <p:nvSpPr>
          <p:cNvPr id="52" name="ZoneTexte 51"/>
          <p:cNvSpPr txBox="1"/>
          <p:nvPr/>
        </p:nvSpPr>
        <p:spPr>
          <a:xfrm>
            <a:off x="5652120" y="573325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CABLES</a:t>
            </a:r>
          </a:p>
          <a:p>
            <a:pPr algn="ctr"/>
            <a:r>
              <a:rPr lang="fr-FR" sz="1200" b="1" dirty="0" smtClean="0"/>
              <a:t>ET</a:t>
            </a:r>
          </a:p>
          <a:p>
            <a:pPr algn="ctr"/>
            <a:r>
              <a:rPr lang="fr-FR" sz="1200" b="1" dirty="0" smtClean="0"/>
              <a:t>CONNECTIQUE</a:t>
            </a:r>
            <a:endParaRPr lang="fr-FR" sz="1200" b="1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6804248" y="1052736"/>
            <a:ext cx="0" cy="525658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7308304" y="573325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DIFFUSION</a:t>
            </a:r>
          </a:p>
          <a:p>
            <a:pPr algn="ctr"/>
            <a:r>
              <a:rPr lang="fr-FR" sz="1200" b="1" dirty="0" smtClean="0"/>
              <a:t>et/ou</a:t>
            </a:r>
            <a:br>
              <a:rPr lang="fr-FR" sz="1200" b="1" dirty="0" smtClean="0"/>
            </a:br>
            <a:r>
              <a:rPr lang="fr-FR" sz="1200" b="1" dirty="0" smtClean="0"/>
              <a:t>PROJECTION</a:t>
            </a:r>
            <a:endParaRPr lang="fr-FR" sz="1200" b="1" dirty="0"/>
          </a:p>
        </p:txBody>
      </p:sp>
      <p:sp>
        <p:nvSpPr>
          <p:cNvPr id="107" name="ZoneTexte 106"/>
          <p:cNvSpPr txBox="1"/>
          <p:nvPr/>
        </p:nvSpPr>
        <p:spPr>
          <a:xfrm>
            <a:off x="1079612" y="259200"/>
            <a:ext cx="69847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smtClean="0"/>
              <a:t>TOURNAGE EN MULTICAM </a:t>
            </a:r>
            <a:r>
              <a:rPr lang="fr-FR" b="1" u="sng" cap="all" dirty="0" smtClean="0"/>
              <a:t>AVEC régie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3059832" y="908720"/>
            <a:ext cx="2354108" cy="1512168"/>
            <a:chOff x="3059832" y="908720"/>
            <a:chExt cx="2354108" cy="1512168"/>
          </a:xfrm>
        </p:grpSpPr>
        <p:pic>
          <p:nvPicPr>
            <p:cNvPr id="40" name="Image 39" descr="ATEM Ecran Multiview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9832" y="1196752"/>
              <a:ext cx="2354108" cy="1224136"/>
            </a:xfrm>
            <a:prstGeom prst="rect">
              <a:avLst/>
            </a:prstGeom>
          </p:spPr>
        </p:pic>
        <p:sp>
          <p:nvSpPr>
            <p:cNvPr id="83" name="ZoneTexte 82"/>
            <p:cNvSpPr txBox="1"/>
            <p:nvPr/>
          </p:nvSpPr>
          <p:spPr>
            <a:xfrm>
              <a:off x="3491880" y="908720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cap="all" dirty="0" smtClean="0">
                  <a:cs typeface="Arial" pitchFamily="34" charset="0"/>
                </a:rPr>
                <a:t>Ecran de contrôle</a:t>
              </a:r>
              <a:endParaRPr lang="fr-FR" sz="1200" b="1" cap="all" dirty="0">
                <a:cs typeface="Arial" pitchFamily="34" charset="0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4860032" y="1700808"/>
            <a:ext cx="3544112" cy="1999675"/>
            <a:chOff x="4860032" y="1700808"/>
            <a:chExt cx="3544112" cy="1999675"/>
          </a:xfrm>
        </p:grpSpPr>
        <p:grpSp>
          <p:nvGrpSpPr>
            <p:cNvPr id="8" name="Groupe 49"/>
            <p:cNvGrpSpPr/>
            <p:nvPr/>
          </p:nvGrpSpPr>
          <p:grpSpPr>
            <a:xfrm>
              <a:off x="7020272" y="1700808"/>
              <a:ext cx="1383872" cy="1020671"/>
              <a:chOff x="7164288" y="2132855"/>
              <a:chExt cx="1383872" cy="1020671"/>
            </a:xfrm>
          </p:grpSpPr>
          <p:pic>
            <p:nvPicPr>
              <p:cNvPr id="9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64288" y="2132855"/>
                <a:ext cx="1383872" cy="842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8" name="ZoneTexte 97"/>
              <p:cNvSpPr txBox="1"/>
              <p:nvPr/>
            </p:nvSpPr>
            <p:spPr>
              <a:xfrm>
                <a:off x="7452029" y="2907305"/>
                <a:ext cx="10801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 smtClean="0"/>
                  <a:t>Vidéoprojecteur</a:t>
                </a:r>
              </a:p>
            </p:txBody>
          </p:sp>
        </p:grpSp>
        <p:cxnSp>
          <p:nvCxnSpPr>
            <p:cNvPr id="103" name="Connecteur droit 102"/>
            <p:cNvCxnSpPr>
              <a:stCxn id="51" idx="3"/>
            </p:cNvCxnSpPr>
            <p:nvPr/>
          </p:nvCxnSpPr>
          <p:spPr>
            <a:xfrm flipV="1">
              <a:off x="4860032" y="2204864"/>
              <a:ext cx="2376264" cy="1495619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395536" y="1412776"/>
            <a:ext cx="3168352" cy="4073225"/>
            <a:chOff x="395536" y="1412776"/>
            <a:chExt cx="3168352" cy="4073225"/>
          </a:xfrm>
        </p:grpSpPr>
        <p:pic>
          <p:nvPicPr>
            <p:cNvPr id="34" name="Image 33" descr="Camer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1412776"/>
              <a:ext cx="1028933" cy="720080"/>
            </a:xfrm>
            <a:prstGeom prst="rect">
              <a:avLst/>
            </a:prstGeom>
          </p:spPr>
        </p:pic>
        <p:pic>
          <p:nvPicPr>
            <p:cNvPr id="35" name="Image 34" descr="Camer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2503306"/>
              <a:ext cx="1028933" cy="720080"/>
            </a:xfrm>
            <a:prstGeom prst="rect">
              <a:avLst/>
            </a:prstGeom>
          </p:spPr>
        </p:pic>
        <p:cxnSp>
          <p:nvCxnSpPr>
            <p:cNvPr id="36" name="Connecteur droit 35"/>
            <p:cNvCxnSpPr>
              <a:stCxn id="34" idx="3"/>
              <a:endCxn id="51" idx="1"/>
            </p:cNvCxnSpPr>
            <p:nvPr/>
          </p:nvCxnSpPr>
          <p:spPr>
            <a:xfrm>
              <a:off x="1424469" y="1772816"/>
              <a:ext cx="2139419" cy="19276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>
              <a:stCxn id="35" idx="3"/>
              <a:endCxn id="51" idx="1"/>
            </p:cNvCxnSpPr>
            <p:nvPr/>
          </p:nvCxnSpPr>
          <p:spPr>
            <a:xfrm>
              <a:off x="1424469" y="2863346"/>
              <a:ext cx="2139419" cy="8371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Image 37" descr="Camera pers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36" y="3593836"/>
              <a:ext cx="1080000" cy="760857"/>
            </a:xfrm>
            <a:prstGeom prst="rect">
              <a:avLst/>
            </a:prstGeom>
          </p:spPr>
        </p:pic>
        <p:cxnSp>
          <p:nvCxnSpPr>
            <p:cNvPr id="39" name="Connecteur droit 38"/>
            <p:cNvCxnSpPr>
              <a:stCxn id="38" idx="3"/>
              <a:endCxn id="51" idx="1"/>
            </p:cNvCxnSpPr>
            <p:nvPr/>
          </p:nvCxnSpPr>
          <p:spPr>
            <a:xfrm flipV="1">
              <a:off x="1475536" y="3700483"/>
              <a:ext cx="2088352" cy="273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5" name="Image 104" descr="Camera pers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36" y="4725144"/>
              <a:ext cx="1080000" cy="760857"/>
            </a:xfrm>
            <a:prstGeom prst="rect">
              <a:avLst/>
            </a:prstGeom>
          </p:spPr>
        </p:pic>
        <p:cxnSp>
          <p:nvCxnSpPr>
            <p:cNvPr id="110" name="Connecteur droit 109"/>
            <p:cNvCxnSpPr>
              <a:stCxn id="105" idx="3"/>
              <a:endCxn id="51" idx="1"/>
            </p:cNvCxnSpPr>
            <p:nvPr/>
          </p:nvCxnSpPr>
          <p:spPr>
            <a:xfrm flipV="1">
              <a:off x="1475536" y="3700483"/>
              <a:ext cx="2088352" cy="14050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Connecteur droit 77"/>
          <p:cNvCxnSpPr/>
          <p:nvPr/>
        </p:nvCxnSpPr>
        <p:spPr>
          <a:xfrm flipH="1">
            <a:off x="4211960" y="2339788"/>
            <a:ext cx="1452" cy="8971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necteur droit 303"/>
          <p:cNvCxnSpPr>
            <a:stCxn id="51" idx="3"/>
            <a:endCxn id="82" idx="1"/>
          </p:cNvCxnSpPr>
          <p:nvPr/>
        </p:nvCxnSpPr>
        <p:spPr>
          <a:xfrm flipV="1">
            <a:off x="4860032" y="3675605"/>
            <a:ext cx="2455205" cy="24878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Heptagone 54"/>
          <p:cNvSpPr/>
          <p:nvPr/>
        </p:nvSpPr>
        <p:spPr>
          <a:xfrm>
            <a:off x="5004048" y="692696"/>
            <a:ext cx="432048" cy="432048"/>
          </a:xfrm>
          <a:prstGeom prst="hept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1°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56" name="Heptagone 55"/>
          <p:cNvSpPr/>
          <p:nvPr/>
        </p:nvSpPr>
        <p:spPr>
          <a:xfrm>
            <a:off x="7236296" y="1268760"/>
            <a:ext cx="432048" cy="432048"/>
          </a:xfrm>
          <a:prstGeom prst="hept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2°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 rot="19729474">
            <a:off x="5424935" y="2750561"/>
            <a:ext cx="1368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cap="small" dirty="0" smtClean="0"/>
              <a:t>Projection</a:t>
            </a:r>
            <a:endParaRPr lang="fr-FR" sz="1600" b="1" cap="small" dirty="0"/>
          </a:p>
        </p:txBody>
      </p:sp>
      <p:sp>
        <p:nvSpPr>
          <p:cNvPr id="58" name="ZoneTexte 57"/>
          <p:cNvSpPr txBox="1"/>
          <p:nvPr/>
        </p:nvSpPr>
        <p:spPr>
          <a:xfrm>
            <a:off x="5724128" y="3501008"/>
            <a:ext cx="10081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cap="small" dirty="0" smtClean="0"/>
              <a:t>Diffusion</a:t>
            </a:r>
            <a:endParaRPr lang="fr-FR" sz="1600" b="1" cap="small" dirty="0"/>
          </a:p>
        </p:txBody>
      </p:sp>
      <p:sp>
        <p:nvSpPr>
          <p:cNvPr id="59" name="Espace réservé du numéro de diapositive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63" name="Groupe 62"/>
          <p:cNvGrpSpPr/>
          <p:nvPr/>
        </p:nvGrpSpPr>
        <p:grpSpPr>
          <a:xfrm>
            <a:off x="7143419" y="3360603"/>
            <a:ext cx="1260000" cy="2006612"/>
            <a:chOff x="7143419" y="3360603"/>
            <a:chExt cx="1260000" cy="2006612"/>
          </a:xfrm>
        </p:grpSpPr>
        <p:grpSp>
          <p:nvGrpSpPr>
            <p:cNvPr id="7" name="Groupe 64"/>
            <p:cNvGrpSpPr>
              <a:grpSpLocks noChangeAspect="1"/>
            </p:cNvGrpSpPr>
            <p:nvPr/>
          </p:nvGrpSpPr>
          <p:grpSpPr>
            <a:xfrm>
              <a:off x="7143419" y="3360603"/>
              <a:ext cx="1260000" cy="681886"/>
              <a:chOff x="7020272" y="2780928"/>
              <a:chExt cx="1584176" cy="857319"/>
            </a:xfrm>
          </p:grpSpPr>
          <p:pic>
            <p:nvPicPr>
              <p:cNvPr id="80" name="Image 79" descr="ATEM PC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020272" y="2780928"/>
                <a:ext cx="1584176" cy="857319"/>
              </a:xfrm>
              <a:prstGeom prst="rect">
                <a:avLst/>
              </a:prstGeom>
            </p:spPr>
          </p:pic>
          <p:pic>
            <p:nvPicPr>
              <p:cNvPr id="82" name="Image 81" descr="OBS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236296" y="2852936"/>
                <a:ext cx="1152128" cy="648072"/>
              </a:xfrm>
              <a:prstGeom prst="rect">
                <a:avLst/>
              </a:prstGeom>
            </p:spPr>
          </p:pic>
        </p:grp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77375" y="4797152"/>
              <a:ext cx="792088" cy="57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2" name="Connecteur droit 61"/>
            <p:cNvCxnSpPr>
              <a:stCxn id="80" idx="2"/>
              <a:endCxn id="60" idx="0"/>
            </p:cNvCxnSpPr>
            <p:nvPr/>
          </p:nvCxnSpPr>
          <p:spPr>
            <a:xfrm>
              <a:off x="7773419" y="4042489"/>
              <a:ext cx="0" cy="7546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ZoneTexte 87"/>
            <p:cNvSpPr txBox="1"/>
            <p:nvPr/>
          </p:nvSpPr>
          <p:spPr>
            <a:xfrm>
              <a:off x="7305367" y="4281321"/>
              <a:ext cx="936104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STREAMING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Heptagone 56"/>
          <p:cNvSpPr/>
          <p:nvPr/>
        </p:nvSpPr>
        <p:spPr>
          <a:xfrm>
            <a:off x="6948264" y="2924944"/>
            <a:ext cx="432048" cy="432048"/>
          </a:xfrm>
          <a:prstGeom prst="hept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3°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987824" y="4149080"/>
            <a:ext cx="43204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4901661" y="2795537"/>
            <a:ext cx="64807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OUT</a:t>
            </a:r>
            <a:endParaRPr lang="fr-FR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07" grpId="0" animBg="1"/>
      <p:bldP spid="55" grpId="0" animBg="1"/>
      <p:bldP spid="56" grpId="0" animBg="1"/>
      <p:bldP spid="54" grpId="0" animBg="1"/>
      <p:bldP spid="58" grpId="0" animBg="1"/>
      <p:bldP spid="57" grpId="0" animBg="1"/>
      <p:bldP spid="61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03748" y="620688"/>
            <a:ext cx="4536504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cap="all" dirty="0" smtClean="0"/>
              <a:t>Composition matériel de La régie vidéo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65615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555776" y="2996952"/>
            <a:ext cx="259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un mélangeur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5776" y="3717032"/>
            <a:ext cx="3312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une table de mixage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5776" y="4437112"/>
            <a:ext cx="2719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un enregistreur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5776" y="5157192"/>
            <a:ext cx="337368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un écran de contrôle</a:t>
            </a:r>
            <a:endParaRPr lang="fr-FR" sz="24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261439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 descr="ATEM Ecran Multi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7" y="4363857"/>
            <a:ext cx="2448273" cy="1441408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flipH="1">
            <a:off x="1763688" y="3356992"/>
            <a:ext cx="10801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1763688" y="2204864"/>
            <a:ext cx="0" cy="11521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1979712" y="4077072"/>
            <a:ext cx="10801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 flipV="1">
            <a:off x="5244353" y="4796118"/>
            <a:ext cx="695799" cy="10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5940152" y="2454374"/>
            <a:ext cx="1151928" cy="23427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4716016" y="5661248"/>
            <a:ext cx="0" cy="5040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4716016" y="6165304"/>
            <a:ext cx="28803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7596336" y="5733256"/>
            <a:ext cx="0" cy="4320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00808"/>
            <a:ext cx="3657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5453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47664" y="548680"/>
            <a:ext cx="6066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cap="all" dirty="0" err="1" smtClean="0"/>
              <a:t>Blackmagic</a:t>
            </a:r>
            <a:r>
              <a:rPr lang="en-US" b="1" i="1" cap="all" dirty="0" smtClean="0"/>
              <a:t> ATEM 1 M/E Production Studio 4K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92896"/>
            <a:ext cx="7165677" cy="356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2" name="Groupe 41"/>
          <p:cNvGrpSpPr/>
          <p:nvPr/>
        </p:nvGrpSpPr>
        <p:grpSpPr>
          <a:xfrm>
            <a:off x="2411760" y="3645023"/>
            <a:ext cx="1550640" cy="1994739"/>
            <a:chOff x="2411760" y="3645023"/>
            <a:chExt cx="1550640" cy="1994739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411760" y="3645023"/>
              <a:ext cx="1550640" cy="55045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9" name="Groupe 38"/>
            <p:cNvGrpSpPr/>
            <p:nvPr/>
          </p:nvGrpSpPr>
          <p:grpSpPr>
            <a:xfrm>
              <a:off x="2843808" y="4221088"/>
              <a:ext cx="936104" cy="1418674"/>
              <a:chOff x="2843808" y="4221088"/>
              <a:chExt cx="936104" cy="1418674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2843808" y="5301208"/>
                <a:ext cx="936104" cy="33855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Vidéo in</a:t>
                </a:r>
                <a:endParaRPr lang="fr-FR" sz="1600" dirty="0"/>
              </a:p>
            </p:txBody>
          </p:sp>
          <p:cxnSp>
            <p:nvCxnSpPr>
              <p:cNvPr id="18" name="Connecteur droit 17"/>
              <p:cNvCxnSpPr/>
              <p:nvPr/>
            </p:nvCxnSpPr>
            <p:spPr>
              <a:xfrm flipV="1">
                <a:off x="3275856" y="4221088"/>
                <a:ext cx="0" cy="108012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e 42"/>
          <p:cNvGrpSpPr/>
          <p:nvPr/>
        </p:nvGrpSpPr>
        <p:grpSpPr>
          <a:xfrm>
            <a:off x="3989294" y="3645024"/>
            <a:ext cx="3319010" cy="1994738"/>
            <a:chOff x="3989294" y="3645024"/>
            <a:chExt cx="3319010" cy="1994738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3989294" y="3645024"/>
              <a:ext cx="1999130" cy="550458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5940152" y="4221088"/>
              <a:ext cx="1368152" cy="1418674"/>
              <a:chOff x="5940152" y="4221088"/>
              <a:chExt cx="1368152" cy="1418674"/>
            </a:xfrm>
          </p:grpSpPr>
          <p:sp>
            <p:nvSpPr>
              <p:cNvPr id="16" name="ZoneTexte 15"/>
              <p:cNvSpPr txBox="1"/>
              <p:nvPr/>
            </p:nvSpPr>
            <p:spPr>
              <a:xfrm>
                <a:off x="6300192" y="5301208"/>
                <a:ext cx="1008112" cy="338554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/>
                  <a:t>Vidéo out</a:t>
                </a:r>
                <a:endParaRPr lang="fr-FR" sz="1600" dirty="0"/>
              </a:p>
            </p:txBody>
          </p:sp>
          <p:cxnSp>
            <p:nvCxnSpPr>
              <p:cNvPr id="21" name="Connecteur droit 20"/>
              <p:cNvCxnSpPr>
                <a:stCxn id="16" idx="0"/>
              </p:cNvCxnSpPr>
              <p:nvPr/>
            </p:nvCxnSpPr>
            <p:spPr>
              <a:xfrm flipH="1" flipV="1">
                <a:off x="5940152" y="4221088"/>
                <a:ext cx="864096" cy="1080120"/>
              </a:xfrm>
              <a:prstGeom prst="line">
                <a:avLst/>
              </a:prstGeom>
              <a:ln w="25400"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e 37"/>
          <p:cNvGrpSpPr/>
          <p:nvPr/>
        </p:nvGrpSpPr>
        <p:grpSpPr>
          <a:xfrm>
            <a:off x="467544" y="3789040"/>
            <a:ext cx="1728192" cy="1592887"/>
            <a:chOff x="467544" y="3789040"/>
            <a:chExt cx="1728192" cy="1592887"/>
          </a:xfrm>
        </p:grpSpPr>
        <p:cxnSp>
          <p:nvCxnSpPr>
            <p:cNvPr id="28" name="Connecteur droit 27"/>
            <p:cNvCxnSpPr/>
            <p:nvPr/>
          </p:nvCxnSpPr>
          <p:spPr>
            <a:xfrm flipV="1">
              <a:off x="971600" y="3789040"/>
              <a:ext cx="1224136" cy="1008112"/>
            </a:xfrm>
            <a:prstGeom prst="line">
              <a:avLst/>
            </a:prstGeom>
            <a:ln w="25400">
              <a:solidFill>
                <a:srgbClr val="00B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467544" y="4797152"/>
              <a:ext cx="936104" cy="58477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1 port</a:t>
              </a:r>
            </a:p>
            <a:p>
              <a:pPr algn="ctr"/>
              <a:r>
                <a:rPr lang="fr-FR" sz="1600" dirty="0" smtClean="0"/>
                <a:t>Ethernet</a:t>
              </a:r>
              <a:endParaRPr lang="fr-FR" sz="1600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6084168" y="4293096"/>
            <a:ext cx="2088232" cy="842610"/>
            <a:chOff x="6084168" y="4293096"/>
            <a:chExt cx="2088232" cy="842610"/>
          </a:xfrm>
        </p:grpSpPr>
        <p:sp>
          <p:nvSpPr>
            <p:cNvPr id="13" name="Accolade ouvrante 12"/>
            <p:cNvSpPr/>
            <p:nvPr/>
          </p:nvSpPr>
          <p:spPr>
            <a:xfrm rot="16200000">
              <a:off x="6804248" y="3573016"/>
              <a:ext cx="216024" cy="1656184"/>
            </a:xfrm>
            <a:prstGeom prst="leftBrace">
              <a:avLst>
                <a:gd name="adj1" fmla="val 60621"/>
                <a:gd name="adj2" fmla="val 5108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7452320" y="4797152"/>
              <a:ext cx="720080" cy="33855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Audio</a:t>
              </a:r>
              <a:endParaRPr lang="fr-FR" sz="1600" dirty="0"/>
            </a:p>
          </p:txBody>
        </p:sp>
        <p:cxnSp>
          <p:nvCxnSpPr>
            <p:cNvPr id="34" name="Connecteur droit 33"/>
            <p:cNvCxnSpPr>
              <a:stCxn id="33" idx="1"/>
            </p:cNvCxnSpPr>
            <p:nvPr/>
          </p:nvCxnSpPr>
          <p:spPr>
            <a:xfrm flipH="1" flipV="1">
              <a:off x="6938682" y="4500282"/>
              <a:ext cx="513638" cy="466147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3708808" y="260648"/>
            <a:ext cx="174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dirty="0" smtClean="0"/>
              <a:t>Le </a:t>
            </a:r>
            <a:r>
              <a:rPr lang="en-US" b="1" cap="all" dirty="0" err="1" smtClean="0"/>
              <a:t>mélangeur</a:t>
            </a:r>
            <a:r>
              <a:rPr lang="en-US" b="1" cap="all" dirty="0" smtClean="0"/>
              <a:t> </a:t>
            </a:r>
            <a:endParaRPr lang="en-US" b="1" cap="all" dirty="0"/>
          </a:p>
        </p:txBody>
      </p:sp>
      <p:sp>
        <p:nvSpPr>
          <p:cNvPr id="25" name="ZoneTexte 24"/>
          <p:cNvSpPr txBox="1"/>
          <p:nvPr/>
        </p:nvSpPr>
        <p:spPr>
          <a:xfrm>
            <a:off x="3779912" y="3789040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cap="all" dirty="0" smtClean="0"/>
              <a:t>Vue ARRIERE</a:t>
            </a:r>
            <a:endParaRPr lang="fr-FR" sz="1400" b="1" cap="all" dirty="0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26" name="Image 25" descr="Came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5805264"/>
            <a:ext cx="1028933" cy="720080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733256"/>
            <a:ext cx="1296144" cy="78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Groupe 34"/>
          <p:cNvGrpSpPr/>
          <p:nvPr/>
        </p:nvGrpSpPr>
        <p:grpSpPr>
          <a:xfrm>
            <a:off x="7308304" y="5733256"/>
            <a:ext cx="1260000" cy="681886"/>
            <a:chOff x="7496526" y="5675983"/>
            <a:chExt cx="1260000" cy="681886"/>
          </a:xfrm>
        </p:grpSpPr>
        <p:pic>
          <p:nvPicPr>
            <p:cNvPr id="31" name="Image 30" descr="ATEM PC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96526" y="5675983"/>
              <a:ext cx="1260000" cy="681886"/>
            </a:xfrm>
            <a:prstGeom prst="rect">
              <a:avLst/>
            </a:prstGeom>
          </p:spPr>
        </p:pic>
        <p:pic>
          <p:nvPicPr>
            <p:cNvPr id="32" name="Image 31" descr="OB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68344" y="5733256"/>
              <a:ext cx="916364" cy="515457"/>
            </a:xfrm>
            <a:prstGeom prst="rect">
              <a:avLst/>
            </a:prstGeom>
          </p:spPr>
        </p:pic>
      </p:grpSp>
      <p:pic>
        <p:nvPicPr>
          <p:cNvPr id="36" name="Image 35" descr="ATEM Ecran Multiview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4365104"/>
            <a:ext cx="1296144" cy="1008112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 rot="16200000">
            <a:off x="3018797" y="4694172"/>
            <a:ext cx="50308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FLUX</a:t>
            </a:r>
            <a:endParaRPr lang="fr-FR" sz="1200" b="1" dirty="0"/>
          </a:p>
        </p:txBody>
      </p:sp>
      <p:sp>
        <p:nvSpPr>
          <p:cNvPr id="44" name="ZoneTexte 43"/>
          <p:cNvSpPr txBox="1"/>
          <p:nvPr/>
        </p:nvSpPr>
        <p:spPr>
          <a:xfrm rot="3096153">
            <a:off x="6142522" y="4662749"/>
            <a:ext cx="50308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FLUX</a:t>
            </a:r>
            <a:endParaRPr lang="fr-FR" sz="12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1" animBg="1"/>
      <p:bldP spid="37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427984" cy="35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707904" y="548680"/>
            <a:ext cx="5274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cap="all" dirty="0" err="1" smtClean="0"/>
              <a:t>Blackmagic</a:t>
            </a:r>
            <a:r>
              <a:rPr lang="en-US" b="1" i="1" cap="all" dirty="0" smtClean="0"/>
              <a:t> Design ATEM 1 M/E Advanced Panel</a:t>
            </a:r>
          </a:p>
        </p:txBody>
      </p:sp>
      <p:sp>
        <p:nvSpPr>
          <p:cNvPr id="15" name="ZoneTexte 14"/>
          <p:cNvSpPr txBox="1"/>
          <p:nvPr/>
        </p:nvSpPr>
        <p:spPr>
          <a:xfrm rot="1275842">
            <a:off x="1054617" y="334045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cap="all" dirty="0" smtClean="0"/>
              <a:t>Vue avant</a:t>
            </a:r>
            <a:endParaRPr lang="fr-FR" sz="1200" b="1" cap="all" dirty="0"/>
          </a:p>
        </p:txBody>
      </p:sp>
      <p:sp>
        <p:nvSpPr>
          <p:cNvPr id="16" name="ZoneTexte 15"/>
          <p:cNvSpPr txBox="1"/>
          <p:nvPr/>
        </p:nvSpPr>
        <p:spPr>
          <a:xfrm>
            <a:off x="5940152" y="530120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cap="all" dirty="0" smtClean="0"/>
              <a:t>Vue arrière</a:t>
            </a:r>
            <a:endParaRPr lang="fr-FR" sz="1200" cap="al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01008"/>
            <a:ext cx="454124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5580112" y="587727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cap="all" dirty="0" smtClean="0"/>
              <a:t>Vue ARRIERE</a:t>
            </a:r>
            <a:endParaRPr lang="fr-FR" sz="1200" b="1" cap="all" dirty="0"/>
          </a:p>
        </p:txBody>
      </p:sp>
      <p:grpSp>
        <p:nvGrpSpPr>
          <p:cNvPr id="23" name="Groupe 22"/>
          <p:cNvGrpSpPr/>
          <p:nvPr/>
        </p:nvGrpSpPr>
        <p:grpSpPr>
          <a:xfrm>
            <a:off x="6237149" y="4644172"/>
            <a:ext cx="2439307" cy="1202117"/>
            <a:chOff x="6237149" y="4644172"/>
            <a:chExt cx="2439307" cy="1202117"/>
          </a:xfrm>
        </p:grpSpPr>
        <p:grpSp>
          <p:nvGrpSpPr>
            <p:cNvPr id="9" name="Groupe 8"/>
            <p:cNvGrpSpPr/>
            <p:nvPr/>
          </p:nvGrpSpPr>
          <p:grpSpPr>
            <a:xfrm>
              <a:off x="6605925" y="4890023"/>
              <a:ext cx="2070531" cy="956266"/>
              <a:chOff x="-454544" y="3844240"/>
              <a:chExt cx="2650280" cy="1155414"/>
            </a:xfrm>
          </p:grpSpPr>
          <p:cxnSp>
            <p:nvCxnSpPr>
              <p:cNvPr id="10" name="Connecteur droit 9"/>
              <p:cNvCxnSpPr>
                <a:stCxn id="12" idx="0"/>
                <a:endCxn id="20" idx="5"/>
              </p:cNvCxnSpPr>
              <p:nvPr/>
            </p:nvCxnSpPr>
            <p:spPr>
              <a:xfrm flipH="1" flipV="1">
                <a:off x="-454544" y="3844240"/>
                <a:ext cx="1498152" cy="448856"/>
              </a:xfrm>
              <a:prstGeom prst="line">
                <a:avLst/>
              </a:prstGeom>
              <a:ln w="25400">
                <a:solidFill>
                  <a:srgbClr val="00B05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ZoneTexte 11"/>
              <p:cNvSpPr txBox="1"/>
              <p:nvPr/>
            </p:nvSpPr>
            <p:spPr>
              <a:xfrm>
                <a:off x="-108520" y="4293096"/>
                <a:ext cx="2304256" cy="706558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2 ports Ethernet </a:t>
                </a:r>
                <a:r>
                  <a:rPr lang="fr-FR" sz="1600" dirty="0" err="1" smtClean="0"/>
                  <a:t>switchés</a:t>
                </a:r>
                <a:endParaRPr lang="fr-FR" sz="1600" dirty="0"/>
              </a:p>
            </p:txBody>
          </p:sp>
        </p:grpSp>
        <p:sp>
          <p:nvSpPr>
            <p:cNvPr id="20" name="Ellipse 19"/>
            <p:cNvSpPr/>
            <p:nvPr/>
          </p:nvSpPr>
          <p:spPr>
            <a:xfrm>
              <a:off x="6237149" y="4644172"/>
              <a:ext cx="432048" cy="2880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203848" y="188640"/>
            <a:ext cx="2305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cap="all" dirty="0" smtClean="0">
                <a:ea typeface="Calibri" pitchFamily="34" charset="0"/>
                <a:cs typeface="Arial" pitchFamily="34" charset="0"/>
              </a:rPr>
              <a:t>La table de </a:t>
            </a:r>
            <a:r>
              <a:rPr lang="en-US" b="1" u="sng" cap="all" dirty="0" err="1" smtClean="0">
                <a:ea typeface="Calibri" pitchFamily="34" charset="0"/>
                <a:cs typeface="Arial" pitchFamily="34" charset="0"/>
              </a:rPr>
              <a:t>mixage</a:t>
            </a:r>
            <a:r>
              <a:rPr lang="en-US" b="1" u="sng" cap="all" dirty="0" smtClean="0">
                <a:ea typeface="Calibri" pitchFamily="34" charset="0"/>
                <a:cs typeface="Arial" pitchFamily="34" charset="0"/>
              </a:rPr>
              <a:t> </a:t>
            </a:r>
            <a:endParaRPr lang="en-US" b="1" u="sng" cap="all" dirty="0" smtClean="0">
              <a:cs typeface="Arial" pitchFamily="34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416824" cy="155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43808" y="548680"/>
            <a:ext cx="4824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i="1" cap="all" dirty="0" err="1" smtClean="0"/>
              <a:t>Blackmagic</a:t>
            </a:r>
            <a:r>
              <a:rPr lang="fr-FR" b="1" i="1" cap="all" dirty="0" smtClean="0"/>
              <a:t> Design </a:t>
            </a:r>
            <a:r>
              <a:rPr lang="fr-FR" b="1" i="1" cap="all" dirty="0" err="1" smtClean="0"/>
              <a:t>HyperDeck</a:t>
            </a:r>
            <a:r>
              <a:rPr lang="fr-FR" b="1" i="1" cap="all" dirty="0" smtClean="0"/>
              <a:t> Studio</a:t>
            </a:r>
            <a:endParaRPr kumimoji="0" lang="en-US" b="1" i="1" u="sng" strike="noStrike" cap="all" normalizeH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79912" y="314096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cap="all" dirty="0" smtClean="0"/>
              <a:t>avant</a:t>
            </a:r>
            <a:endParaRPr lang="fr-FR" sz="1200" cap="all" dirty="0"/>
          </a:p>
        </p:txBody>
      </p:sp>
      <p:sp>
        <p:nvSpPr>
          <p:cNvPr id="11" name="ZoneTexte 10"/>
          <p:cNvSpPr txBox="1"/>
          <p:nvPr/>
        </p:nvSpPr>
        <p:spPr>
          <a:xfrm>
            <a:off x="3779912" y="450912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cap="all" dirty="0" smtClean="0"/>
              <a:t>arrière</a:t>
            </a:r>
            <a:endParaRPr lang="fr-FR" sz="1200" cap="al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36912"/>
            <a:ext cx="7848872" cy="403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e 7"/>
          <p:cNvGrpSpPr/>
          <p:nvPr/>
        </p:nvGrpSpPr>
        <p:grpSpPr>
          <a:xfrm>
            <a:off x="539552" y="4320988"/>
            <a:ext cx="1979530" cy="1276963"/>
            <a:chOff x="395536" y="3456892"/>
            <a:chExt cx="1979530" cy="1276963"/>
          </a:xfrm>
        </p:grpSpPr>
        <p:cxnSp>
          <p:nvCxnSpPr>
            <p:cNvPr id="13" name="Connecteur droit 12"/>
            <p:cNvCxnSpPr>
              <a:stCxn id="14" idx="0"/>
            </p:cNvCxnSpPr>
            <p:nvPr/>
          </p:nvCxnSpPr>
          <p:spPr>
            <a:xfrm flipV="1">
              <a:off x="863588" y="3456892"/>
              <a:ext cx="1511478" cy="692188"/>
            </a:xfrm>
            <a:prstGeom prst="line">
              <a:avLst/>
            </a:prstGeom>
            <a:ln w="25400">
              <a:solidFill>
                <a:srgbClr val="00B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395536" y="4149080"/>
              <a:ext cx="936104" cy="58477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1 port</a:t>
              </a:r>
            </a:p>
            <a:p>
              <a:pPr algn="ctr"/>
              <a:r>
                <a:rPr lang="fr-FR" sz="1600" dirty="0" smtClean="0"/>
                <a:t>Ethernet</a:t>
              </a:r>
              <a:endParaRPr lang="fr-FR" sz="1600" dirty="0"/>
            </a:p>
          </p:txBody>
        </p:sp>
      </p:grpSp>
      <p:grpSp>
        <p:nvGrpSpPr>
          <p:cNvPr id="19" name="Groupe 45"/>
          <p:cNvGrpSpPr/>
          <p:nvPr/>
        </p:nvGrpSpPr>
        <p:grpSpPr>
          <a:xfrm>
            <a:off x="5325035" y="4329953"/>
            <a:ext cx="2049216" cy="1209909"/>
            <a:chOff x="1730696" y="4429853"/>
            <a:chExt cx="2049216" cy="1209909"/>
          </a:xfrm>
        </p:grpSpPr>
        <p:sp>
          <p:nvSpPr>
            <p:cNvPr id="20" name="ZoneTexte 19"/>
            <p:cNvSpPr txBox="1"/>
            <p:nvPr/>
          </p:nvSpPr>
          <p:spPr>
            <a:xfrm>
              <a:off x="2843808" y="5301208"/>
              <a:ext cx="936104" cy="33855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Vidéo in</a:t>
              </a:r>
              <a:endParaRPr lang="fr-FR" sz="1600" dirty="0"/>
            </a:p>
          </p:txBody>
        </p:sp>
        <p:cxnSp>
          <p:nvCxnSpPr>
            <p:cNvPr id="21" name="Connecteur droit 20"/>
            <p:cNvCxnSpPr/>
            <p:nvPr/>
          </p:nvCxnSpPr>
          <p:spPr>
            <a:xfrm flipH="1" flipV="1">
              <a:off x="1730696" y="4429853"/>
              <a:ext cx="1545161" cy="871355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2843808" y="260648"/>
            <a:ext cx="1832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cap="all" dirty="0" smtClean="0"/>
              <a:t>l</a:t>
            </a:r>
            <a:r>
              <a:rPr lang="en-US" b="1" u="sng" cap="all" dirty="0" smtClean="0">
                <a:ea typeface="Calibri" pitchFamily="34" charset="0"/>
                <a:cs typeface="Arial" pitchFamily="34" charset="0"/>
              </a:rPr>
              <a:t>’</a:t>
            </a:r>
            <a:r>
              <a:rPr lang="en-US" b="1" u="sng" cap="all" dirty="0" err="1" smtClean="0">
                <a:ea typeface="Calibri" pitchFamily="34" charset="0"/>
                <a:cs typeface="Arial" pitchFamily="34" charset="0"/>
              </a:rPr>
              <a:t>enregistreur</a:t>
            </a:r>
            <a:r>
              <a:rPr lang="en-US" b="1" u="sng" cap="all" dirty="0" smtClean="0">
                <a:ea typeface="Calibri" pitchFamily="34" charset="0"/>
                <a:cs typeface="Arial" pitchFamily="34" charset="0"/>
              </a:rPr>
              <a:t> </a:t>
            </a:r>
            <a:endParaRPr lang="fr-FR" u="sng" dirty="0"/>
          </a:p>
        </p:txBody>
      </p:sp>
      <p:sp>
        <p:nvSpPr>
          <p:cNvPr id="16" name="ZoneTexte 15"/>
          <p:cNvSpPr txBox="1"/>
          <p:nvPr/>
        </p:nvSpPr>
        <p:spPr>
          <a:xfrm>
            <a:off x="6300192" y="4005064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cap="all" dirty="0" smtClean="0"/>
              <a:t>Vue ARRIERE</a:t>
            </a:r>
            <a:endParaRPr lang="fr-FR" sz="1400" b="1" cap="all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5B-07D5-47E3-9B60-C218A4B667A9}" type="slidenum">
              <a:rPr lang="fr-FR" smtClean="0"/>
              <a:pPr/>
              <a:t>9</a:t>
            </a:fld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6444208" y="5445224"/>
            <a:ext cx="2193937" cy="720080"/>
            <a:chOff x="6660232" y="5589240"/>
            <a:chExt cx="2193937" cy="72008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0232" y="5877272"/>
              <a:ext cx="219393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ZoneTexte 21"/>
            <p:cNvSpPr txBox="1"/>
            <p:nvPr/>
          </p:nvSpPr>
          <p:spPr>
            <a:xfrm>
              <a:off x="7668344" y="5589240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Mélangeur</a:t>
              </a:r>
              <a:endParaRPr lang="fr-FR" sz="1600" dirty="0"/>
            </a:p>
          </p:txBody>
        </p:sp>
      </p:grpSp>
      <p:sp>
        <p:nvSpPr>
          <p:cNvPr id="24" name="ZoneTexte 23"/>
          <p:cNvSpPr txBox="1"/>
          <p:nvPr/>
        </p:nvSpPr>
        <p:spPr>
          <a:xfrm rot="2248769">
            <a:off x="5971125" y="4694171"/>
            <a:ext cx="50308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FLUX</a:t>
            </a:r>
            <a:endParaRPr lang="fr-FR" sz="12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3962</TotalTime>
  <Words>1439</Words>
  <Application>Microsoft Office PowerPoint</Application>
  <PresentationFormat>Affichage à l'écran (4:3)</PresentationFormat>
  <Paragraphs>470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RB</dc:creator>
  <cp:lastModifiedBy>RB</cp:lastModifiedBy>
  <cp:revision>504</cp:revision>
  <dcterms:created xsi:type="dcterms:W3CDTF">2023-03-23T18:09:54Z</dcterms:created>
  <dcterms:modified xsi:type="dcterms:W3CDTF">2023-05-04T10:53:18Z</dcterms:modified>
</cp:coreProperties>
</file>